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24"/>
  </p:notesMasterIdLst>
  <p:handoutMasterIdLst>
    <p:handoutMasterId r:id="rId25"/>
  </p:handoutMasterIdLst>
  <p:sldIdLst>
    <p:sldId id="256" r:id="rId2"/>
    <p:sldId id="291" r:id="rId3"/>
    <p:sldId id="292" r:id="rId4"/>
    <p:sldId id="261" r:id="rId5"/>
    <p:sldId id="264" r:id="rId6"/>
    <p:sldId id="265" r:id="rId7"/>
    <p:sldId id="266" r:id="rId8"/>
    <p:sldId id="267" r:id="rId9"/>
    <p:sldId id="268" r:id="rId10"/>
    <p:sldId id="262" r:id="rId11"/>
    <p:sldId id="269" r:id="rId12"/>
    <p:sldId id="270" r:id="rId13"/>
    <p:sldId id="271" r:id="rId14"/>
    <p:sldId id="263" r:id="rId15"/>
    <p:sldId id="280" r:id="rId16"/>
    <p:sldId id="282" r:id="rId17"/>
    <p:sldId id="279" r:id="rId18"/>
    <p:sldId id="287" r:id="rId19"/>
    <p:sldId id="288" r:id="rId20"/>
    <p:sldId id="290" r:id="rId21"/>
    <p:sldId id="289" r:id="rId22"/>
    <p:sldId id="293" r:id="rId23"/>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41"/>
    <p:restoredTop sz="90213"/>
  </p:normalViewPr>
  <p:slideViewPr>
    <p:cSldViewPr snapToGrid="0" snapToObjects="1">
      <p:cViewPr varScale="1">
        <p:scale>
          <a:sx n="81" d="100"/>
          <a:sy n="81" d="100"/>
        </p:scale>
        <p:origin x="1194"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45" d="100"/>
          <a:sy n="145" d="100"/>
        </p:scale>
        <p:origin x="228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e Wheat" userId="61883153-c40d-46da-a477-172af4a2c438" providerId="ADAL" clId="{61D24473-7053-455B-8A0E-E3FEEE356221}"/>
    <pc:docChg chg="custSel addSld delSld modSld sldOrd">
      <pc:chgData name="Dave Wheat" userId="61883153-c40d-46da-a477-172af4a2c438" providerId="ADAL" clId="{61D24473-7053-455B-8A0E-E3FEEE356221}" dt="2018-09-03T11:16:53.690" v="115" actId="20577"/>
      <pc:docMkLst>
        <pc:docMk/>
      </pc:docMkLst>
      <pc:sldChg chg="modTransition">
        <pc:chgData name="Dave Wheat" userId="61883153-c40d-46da-a477-172af4a2c438" providerId="ADAL" clId="{61D24473-7053-455B-8A0E-E3FEEE356221}" dt="2018-08-14T14:02:35.193" v="110"/>
        <pc:sldMkLst>
          <pc:docMk/>
          <pc:sldMk cId="669185734" sldId="256"/>
        </pc:sldMkLst>
      </pc:sldChg>
      <pc:sldChg chg="modSp modTransition">
        <pc:chgData name="Dave Wheat" userId="61883153-c40d-46da-a477-172af4a2c438" providerId="ADAL" clId="{61D24473-7053-455B-8A0E-E3FEEE356221}" dt="2018-08-14T14:02:35.193" v="110"/>
        <pc:sldMkLst>
          <pc:docMk/>
          <pc:sldMk cId="1765189868" sldId="261"/>
        </pc:sldMkLst>
        <pc:spChg chg="mod">
          <ac:chgData name="Dave Wheat" userId="61883153-c40d-46da-a477-172af4a2c438" providerId="ADAL" clId="{61D24473-7053-455B-8A0E-E3FEEE356221}" dt="2018-08-14T13:57:59.405" v="3" actId="27636"/>
          <ac:spMkLst>
            <pc:docMk/>
            <pc:sldMk cId="1765189868" sldId="261"/>
            <ac:spMk id="3" creationId="{00000000-0000-0000-0000-000000000000}"/>
          </ac:spMkLst>
        </pc:spChg>
      </pc:sldChg>
      <pc:sldChg chg="modTransition">
        <pc:chgData name="Dave Wheat" userId="61883153-c40d-46da-a477-172af4a2c438" providerId="ADAL" clId="{61D24473-7053-455B-8A0E-E3FEEE356221}" dt="2018-08-14T14:02:35.193" v="110"/>
        <pc:sldMkLst>
          <pc:docMk/>
          <pc:sldMk cId="274031212" sldId="262"/>
        </pc:sldMkLst>
      </pc:sldChg>
      <pc:sldChg chg="modSp modTransition">
        <pc:chgData name="Dave Wheat" userId="61883153-c40d-46da-a477-172af4a2c438" providerId="ADAL" clId="{61D24473-7053-455B-8A0E-E3FEEE356221}" dt="2018-08-14T14:02:35.193" v="110"/>
        <pc:sldMkLst>
          <pc:docMk/>
          <pc:sldMk cId="2062275995" sldId="263"/>
        </pc:sldMkLst>
        <pc:spChg chg="mod">
          <ac:chgData name="Dave Wheat" userId="61883153-c40d-46da-a477-172af4a2c438" providerId="ADAL" clId="{61D24473-7053-455B-8A0E-E3FEEE356221}" dt="2018-08-14T13:57:59.263" v="1" actId="27636"/>
          <ac:spMkLst>
            <pc:docMk/>
            <pc:sldMk cId="2062275995" sldId="263"/>
            <ac:spMk id="3" creationId="{00000000-0000-0000-0000-000000000000}"/>
          </ac:spMkLst>
        </pc:spChg>
      </pc:sldChg>
      <pc:sldChg chg="modSp modTransition">
        <pc:chgData name="Dave Wheat" userId="61883153-c40d-46da-a477-172af4a2c438" providerId="ADAL" clId="{61D24473-7053-455B-8A0E-E3FEEE356221}" dt="2018-08-14T14:04:06.374" v="111" actId="1076"/>
        <pc:sldMkLst>
          <pc:docMk/>
          <pc:sldMk cId="1329309561" sldId="264"/>
        </pc:sldMkLst>
        <pc:spChg chg="mod">
          <ac:chgData name="Dave Wheat" userId="61883153-c40d-46da-a477-172af4a2c438" providerId="ADAL" clId="{61D24473-7053-455B-8A0E-E3FEEE356221}" dt="2018-08-14T14:04:06.374" v="111" actId="1076"/>
          <ac:spMkLst>
            <pc:docMk/>
            <pc:sldMk cId="1329309561" sldId="264"/>
            <ac:spMk id="7" creationId="{00000000-0000-0000-0000-000000000000}"/>
          </ac:spMkLst>
        </pc:spChg>
      </pc:sldChg>
      <pc:sldChg chg="modTransition">
        <pc:chgData name="Dave Wheat" userId="61883153-c40d-46da-a477-172af4a2c438" providerId="ADAL" clId="{61D24473-7053-455B-8A0E-E3FEEE356221}" dt="2018-08-14T14:02:35.193" v="110"/>
        <pc:sldMkLst>
          <pc:docMk/>
          <pc:sldMk cId="259921474" sldId="265"/>
        </pc:sldMkLst>
      </pc:sldChg>
      <pc:sldChg chg="modTransition">
        <pc:chgData name="Dave Wheat" userId="61883153-c40d-46da-a477-172af4a2c438" providerId="ADAL" clId="{61D24473-7053-455B-8A0E-E3FEEE356221}" dt="2018-08-14T14:02:35.193" v="110"/>
        <pc:sldMkLst>
          <pc:docMk/>
          <pc:sldMk cId="946048943" sldId="266"/>
        </pc:sldMkLst>
      </pc:sldChg>
      <pc:sldChg chg="modTransition">
        <pc:chgData name="Dave Wheat" userId="61883153-c40d-46da-a477-172af4a2c438" providerId="ADAL" clId="{61D24473-7053-455B-8A0E-E3FEEE356221}" dt="2018-08-14T14:02:35.193" v="110"/>
        <pc:sldMkLst>
          <pc:docMk/>
          <pc:sldMk cId="1854803260" sldId="267"/>
        </pc:sldMkLst>
      </pc:sldChg>
      <pc:sldChg chg="modTransition">
        <pc:chgData name="Dave Wheat" userId="61883153-c40d-46da-a477-172af4a2c438" providerId="ADAL" clId="{61D24473-7053-455B-8A0E-E3FEEE356221}" dt="2018-08-14T14:02:35.193" v="110"/>
        <pc:sldMkLst>
          <pc:docMk/>
          <pc:sldMk cId="1192742445" sldId="268"/>
        </pc:sldMkLst>
      </pc:sldChg>
      <pc:sldChg chg="modSp modTransition">
        <pc:chgData name="Dave Wheat" userId="61883153-c40d-46da-a477-172af4a2c438" providerId="ADAL" clId="{61D24473-7053-455B-8A0E-E3FEEE356221}" dt="2018-09-03T11:16:53.690" v="115" actId="20577"/>
        <pc:sldMkLst>
          <pc:docMk/>
          <pc:sldMk cId="1983903268" sldId="269"/>
        </pc:sldMkLst>
        <pc:spChg chg="mod">
          <ac:chgData name="Dave Wheat" userId="61883153-c40d-46da-a477-172af4a2c438" providerId="ADAL" clId="{61D24473-7053-455B-8A0E-E3FEEE356221}" dt="2018-09-03T11:16:53.690" v="115" actId="20577"/>
          <ac:spMkLst>
            <pc:docMk/>
            <pc:sldMk cId="1983903268" sldId="269"/>
            <ac:spMk id="2" creationId="{00000000-0000-0000-0000-000000000000}"/>
          </ac:spMkLst>
        </pc:spChg>
      </pc:sldChg>
      <pc:sldChg chg="modTransition">
        <pc:chgData name="Dave Wheat" userId="61883153-c40d-46da-a477-172af4a2c438" providerId="ADAL" clId="{61D24473-7053-455B-8A0E-E3FEEE356221}" dt="2018-08-14T14:02:35.193" v="110"/>
        <pc:sldMkLst>
          <pc:docMk/>
          <pc:sldMk cId="591956169" sldId="270"/>
        </pc:sldMkLst>
      </pc:sldChg>
      <pc:sldChg chg="modSp modTransition">
        <pc:chgData name="Dave Wheat" userId="61883153-c40d-46da-a477-172af4a2c438" providerId="ADAL" clId="{61D24473-7053-455B-8A0E-E3FEEE356221}" dt="2018-08-14T14:02:35.193" v="110"/>
        <pc:sldMkLst>
          <pc:docMk/>
          <pc:sldMk cId="1672490878" sldId="271"/>
        </pc:sldMkLst>
        <pc:spChg chg="mod">
          <ac:chgData name="Dave Wheat" userId="61883153-c40d-46da-a477-172af4a2c438" providerId="ADAL" clId="{61D24473-7053-455B-8A0E-E3FEEE356221}" dt="2018-08-14T13:59:32.533" v="98" actId="20577"/>
          <ac:spMkLst>
            <pc:docMk/>
            <pc:sldMk cId="1672490878" sldId="271"/>
            <ac:spMk id="3" creationId="{00000000-0000-0000-0000-000000000000}"/>
          </ac:spMkLst>
        </pc:spChg>
      </pc:sldChg>
      <pc:sldChg chg="modTransition">
        <pc:chgData name="Dave Wheat" userId="61883153-c40d-46da-a477-172af4a2c438" providerId="ADAL" clId="{61D24473-7053-455B-8A0E-E3FEEE356221}" dt="2018-08-14T14:02:35.193" v="110"/>
        <pc:sldMkLst>
          <pc:docMk/>
          <pc:sldMk cId="926165233" sldId="279"/>
        </pc:sldMkLst>
      </pc:sldChg>
      <pc:sldChg chg="modSp modTransition">
        <pc:chgData name="Dave Wheat" userId="61883153-c40d-46da-a477-172af4a2c438" providerId="ADAL" clId="{61D24473-7053-455B-8A0E-E3FEEE356221}" dt="2018-08-14T14:02:35.193" v="110"/>
        <pc:sldMkLst>
          <pc:docMk/>
          <pc:sldMk cId="2525128260" sldId="280"/>
        </pc:sldMkLst>
        <pc:spChg chg="mod">
          <ac:chgData name="Dave Wheat" userId="61883153-c40d-46da-a477-172af4a2c438" providerId="ADAL" clId="{61D24473-7053-455B-8A0E-E3FEEE356221}" dt="2018-08-14T13:59:40.118" v="101" actId="20577"/>
          <ac:spMkLst>
            <pc:docMk/>
            <pc:sldMk cId="2525128260" sldId="280"/>
            <ac:spMk id="3" creationId="{CFD140D6-2928-4E1F-8E33-5CB40FEE1B14}"/>
          </ac:spMkLst>
        </pc:spChg>
      </pc:sldChg>
      <pc:sldChg chg="ord modTransition">
        <pc:chgData name="Dave Wheat" userId="61883153-c40d-46da-a477-172af4a2c438" providerId="ADAL" clId="{61D24473-7053-455B-8A0E-E3FEEE356221}" dt="2018-08-14T14:02:35.193" v="110"/>
        <pc:sldMkLst>
          <pc:docMk/>
          <pc:sldMk cId="907945085" sldId="282"/>
        </pc:sldMkLst>
      </pc:sldChg>
      <pc:sldChg chg="modTransition">
        <pc:chgData name="Dave Wheat" userId="61883153-c40d-46da-a477-172af4a2c438" providerId="ADAL" clId="{61D24473-7053-455B-8A0E-E3FEEE356221}" dt="2018-08-14T14:02:35.193" v="110"/>
        <pc:sldMkLst>
          <pc:docMk/>
          <pc:sldMk cId="327051564" sldId="287"/>
        </pc:sldMkLst>
      </pc:sldChg>
      <pc:sldChg chg="modSp modTransition">
        <pc:chgData name="Dave Wheat" userId="61883153-c40d-46da-a477-172af4a2c438" providerId="ADAL" clId="{61D24473-7053-455B-8A0E-E3FEEE356221}" dt="2018-08-14T14:02:35.193" v="110"/>
        <pc:sldMkLst>
          <pc:docMk/>
          <pc:sldMk cId="3304413580" sldId="288"/>
        </pc:sldMkLst>
        <pc:spChg chg="mod">
          <ac:chgData name="Dave Wheat" userId="61883153-c40d-46da-a477-172af4a2c438" providerId="ADAL" clId="{61D24473-7053-455B-8A0E-E3FEEE356221}" dt="2018-08-14T13:57:59.368" v="2" actId="27636"/>
          <ac:spMkLst>
            <pc:docMk/>
            <pc:sldMk cId="3304413580" sldId="288"/>
            <ac:spMk id="3" creationId="{057189AF-C0AC-4C1E-9844-184A812B94A8}"/>
          </ac:spMkLst>
        </pc:spChg>
      </pc:sldChg>
      <pc:sldChg chg="modTransition">
        <pc:chgData name="Dave Wheat" userId="61883153-c40d-46da-a477-172af4a2c438" providerId="ADAL" clId="{61D24473-7053-455B-8A0E-E3FEEE356221}" dt="2018-08-14T14:02:35.193" v="110"/>
        <pc:sldMkLst>
          <pc:docMk/>
          <pc:sldMk cId="537138459" sldId="289"/>
        </pc:sldMkLst>
      </pc:sldChg>
      <pc:sldChg chg="modTransition">
        <pc:chgData name="Dave Wheat" userId="61883153-c40d-46da-a477-172af4a2c438" providerId="ADAL" clId="{61D24473-7053-455B-8A0E-E3FEEE356221}" dt="2018-08-14T14:02:35.193" v="110"/>
        <pc:sldMkLst>
          <pc:docMk/>
          <pc:sldMk cId="750367648" sldId="290"/>
        </pc:sldMkLst>
      </pc:sldChg>
      <pc:sldChg chg="add ord modTransition">
        <pc:chgData name="Dave Wheat" userId="61883153-c40d-46da-a477-172af4a2c438" providerId="ADAL" clId="{61D24473-7053-455B-8A0E-E3FEEE356221}" dt="2018-08-14T14:02:35.193" v="110"/>
        <pc:sldMkLst>
          <pc:docMk/>
          <pc:sldMk cId="2437546054" sldId="291"/>
        </pc:sldMkLst>
      </pc:sldChg>
      <pc:sldChg chg="add ord modTransition">
        <pc:chgData name="Dave Wheat" userId="61883153-c40d-46da-a477-172af4a2c438" providerId="ADAL" clId="{61D24473-7053-455B-8A0E-E3FEEE356221}" dt="2018-08-14T14:02:35.193" v="110"/>
        <pc:sldMkLst>
          <pc:docMk/>
          <pc:sldMk cId="2070732076" sldId="292"/>
        </pc:sldMkLst>
      </pc:sldChg>
      <pc:sldChg chg="add ord">
        <pc:chgData name="Dave Wheat" userId="61883153-c40d-46da-a477-172af4a2c438" providerId="ADAL" clId="{61D24473-7053-455B-8A0E-E3FEEE356221}" dt="2018-08-14T14:05:28.400" v="113"/>
        <pc:sldMkLst>
          <pc:docMk/>
          <pc:sldMk cId="2126674890" sldId="29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301543"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2799" y="2"/>
            <a:ext cx="4301543" cy="341064"/>
          </a:xfrm>
          <a:prstGeom prst="rect">
            <a:avLst/>
          </a:prstGeom>
        </p:spPr>
        <p:txBody>
          <a:bodyPr vert="horz" lIns="91440" tIns="45720" rIns="91440" bIns="45720" rtlCol="0"/>
          <a:lstStyle>
            <a:lvl1pPr algn="r">
              <a:defRPr sz="1200"/>
            </a:lvl1pPr>
          </a:lstStyle>
          <a:p>
            <a:fld id="{9AEB6B93-51B1-F746-AE71-E5EDF824AD1F}" type="datetimeFigureOut">
              <a:rPr lang="en-US" smtClean="0"/>
              <a:t>9/3/2018</a:t>
            </a:fld>
            <a:endParaRPr lang="en-US"/>
          </a:p>
        </p:txBody>
      </p:sp>
      <p:sp>
        <p:nvSpPr>
          <p:cNvPr id="4" name="Footer Placeholder 3"/>
          <p:cNvSpPr>
            <a:spLocks noGrp="1"/>
          </p:cNvSpPr>
          <p:nvPr>
            <p:ph type="ftr" sz="quarter" idx="2"/>
          </p:nvPr>
        </p:nvSpPr>
        <p:spPr>
          <a:xfrm>
            <a:off x="1" y="6456613"/>
            <a:ext cx="4301543" cy="3410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2799" y="6456613"/>
            <a:ext cx="4301543" cy="341063"/>
          </a:xfrm>
          <a:prstGeom prst="rect">
            <a:avLst/>
          </a:prstGeom>
        </p:spPr>
        <p:txBody>
          <a:bodyPr vert="horz" lIns="91440" tIns="45720" rIns="91440" bIns="45720" rtlCol="0" anchor="b"/>
          <a:lstStyle>
            <a:lvl1pPr algn="r">
              <a:defRPr sz="1200"/>
            </a:lvl1pPr>
          </a:lstStyle>
          <a:p>
            <a:fld id="{61673478-E369-AA4C-8840-FD8970AFA83E}" type="slidenum">
              <a:rPr lang="en-US" smtClean="0"/>
              <a:t>‹#›</a:t>
            </a:fld>
            <a:endParaRPr lang="en-US"/>
          </a:p>
        </p:txBody>
      </p:sp>
    </p:spTree>
    <p:extLst>
      <p:ext uri="{BB962C8B-B14F-4D97-AF65-F5344CB8AC3E}">
        <p14:creationId xmlns:p14="http://schemas.microsoft.com/office/powerpoint/2010/main" val="1529237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301543"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799" y="2"/>
            <a:ext cx="4301543" cy="341064"/>
          </a:xfrm>
          <a:prstGeom prst="rect">
            <a:avLst/>
          </a:prstGeom>
        </p:spPr>
        <p:txBody>
          <a:bodyPr vert="horz" lIns="91440" tIns="45720" rIns="91440" bIns="45720" rtlCol="0"/>
          <a:lstStyle>
            <a:lvl1pPr algn="r">
              <a:defRPr sz="1200"/>
            </a:lvl1pPr>
          </a:lstStyle>
          <a:p>
            <a:fld id="{D992F502-1E96-E546-9844-D8208725E038}" type="datetimeFigureOut">
              <a:rPr lang="en-US" smtClean="0"/>
              <a:t>9/3/2018</a:t>
            </a:fld>
            <a:endParaRPr lang="en-US"/>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456613"/>
            <a:ext cx="4301543" cy="3410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799" y="6456613"/>
            <a:ext cx="4301543" cy="341063"/>
          </a:xfrm>
          <a:prstGeom prst="rect">
            <a:avLst/>
          </a:prstGeom>
        </p:spPr>
        <p:txBody>
          <a:bodyPr vert="horz" lIns="91440" tIns="45720" rIns="91440" bIns="45720" rtlCol="0" anchor="b"/>
          <a:lstStyle>
            <a:lvl1pPr algn="r">
              <a:defRPr sz="1200"/>
            </a:lvl1pPr>
          </a:lstStyle>
          <a:p>
            <a:fld id="{5042389D-16D4-C249-B34D-33AB732D2419}" type="slidenum">
              <a:rPr lang="en-US" smtClean="0"/>
              <a:t>‹#›</a:t>
            </a:fld>
            <a:endParaRPr lang="en-US"/>
          </a:p>
        </p:txBody>
      </p:sp>
    </p:spTree>
    <p:extLst>
      <p:ext uri="{BB962C8B-B14F-4D97-AF65-F5344CB8AC3E}">
        <p14:creationId xmlns:p14="http://schemas.microsoft.com/office/powerpoint/2010/main" val="1264846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Pope_Paul_VI"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en.wikipedia.org/wiki/Synod_of_Bishops_(Catholic)#cite_note-1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 15 September 1965, as the Council was drawing to a close, </a:t>
            </a:r>
            <a:r>
              <a:rPr lang="en-US" sz="1200" b="0" i="0" u="none" strike="noStrike" kern="1200" dirty="0">
                <a:solidFill>
                  <a:schemeClr val="tx1"/>
                </a:solidFill>
                <a:effectLst/>
                <a:latin typeface="+mn-lt"/>
                <a:ea typeface="+mn-ea"/>
                <a:cs typeface="+mn-cs"/>
                <a:hlinkClick r:id="rId3" tooltip="Pope Paul VI"/>
              </a:rPr>
              <a:t>Pope Paul VI</a:t>
            </a:r>
            <a:r>
              <a:rPr lang="en-US" sz="1200" b="0" i="0" kern="1200" dirty="0">
                <a:solidFill>
                  <a:schemeClr val="tx1"/>
                </a:solidFill>
                <a:effectLst/>
                <a:latin typeface="+mn-lt"/>
                <a:ea typeface="+mn-ea"/>
                <a:cs typeface="+mn-cs"/>
              </a:rPr>
              <a:t> took matters into his own hands and set up the Synod of Bishops,</a:t>
            </a:r>
            <a:r>
              <a:rPr lang="en-US" sz="1200" b="0" i="0" u="none" strike="noStrike" kern="1200" baseline="30000" dirty="0">
                <a:solidFill>
                  <a:schemeClr val="tx1"/>
                </a:solidFill>
                <a:effectLst/>
                <a:latin typeface="+mn-lt"/>
                <a:ea typeface="+mn-ea"/>
                <a:cs typeface="+mn-cs"/>
                <a:hlinkClick r:id="rId4"/>
              </a:rPr>
              <a:t>[10]</a:t>
            </a:r>
            <a:r>
              <a:rPr lang="en-US" sz="1200" b="0" i="0" kern="1200" dirty="0">
                <a:solidFill>
                  <a:schemeClr val="tx1"/>
                </a:solidFill>
                <a:effectLst/>
                <a:latin typeface="+mn-lt"/>
                <a:ea typeface="+mn-ea"/>
                <a:cs typeface="+mn-cs"/>
              </a:rPr>
              <a:t> noting that "the Ecumenical Council … gave Us the idea of permanently establishing a special Council of bishops, with the aim of providing for a continuance after the Council of the great abundance of benefits that We have been so happy to see flow to the Christian people during the time of the Council as a result of Our close collaboration with the bishops."</a:t>
            </a:r>
            <a:endParaRPr lang="en-US" sz="1400" b="0" i="0" kern="1200" dirty="0">
              <a:solidFill>
                <a:schemeClr val="tx1"/>
              </a:solidFill>
              <a:effectLst/>
              <a:latin typeface="+mn-lt"/>
              <a:ea typeface="+mn-ea"/>
              <a:cs typeface="+mn-cs"/>
            </a:endParaRPr>
          </a:p>
          <a:p>
            <a:endParaRPr lang="en-US" sz="1400" b="0" i="0" kern="1200" dirty="0">
              <a:solidFill>
                <a:schemeClr val="tx1"/>
              </a:solidFill>
              <a:effectLst/>
              <a:latin typeface="+mn-lt"/>
              <a:ea typeface="+mn-ea"/>
              <a:cs typeface="+mn-cs"/>
            </a:endParaRPr>
          </a:p>
          <a:p>
            <a:r>
              <a:rPr lang="en-US" sz="1400" b="0" i="0" kern="1200" dirty="0">
                <a:solidFill>
                  <a:schemeClr val="tx1"/>
                </a:solidFill>
                <a:effectLst/>
                <a:latin typeface="+mn-lt"/>
                <a:ea typeface="+mn-ea"/>
                <a:cs typeface="+mn-cs"/>
              </a:rPr>
              <a:t>Can. 342 The synod of bishops is a group of bishops who have been chosen from different regions of the world and meet together at fixed times to foster closer unity between the Roman Pontiff and bishops, to assist the Roman Pontiff with their counsel in the preservation and growth of faith and morals and in the observance and strengthening of ecclesiastical discipline, and to consider questions pertaining to the activity of the Church in the world.</a:t>
            </a:r>
          </a:p>
          <a:p>
            <a:br>
              <a:rPr lang="en-US" dirty="0"/>
            </a:br>
            <a:r>
              <a:rPr lang="en-US" dirty="0"/>
              <a:t>Synods, of course, are an ancient idea, not a new initiative of</a:t>
            </a:r>
            <a:r>
              <a:rPr lang="en-US" baseline="0" dirty="0"/>
              <a:t> Vatican II, but rather a revival.</a:t>
            </a:r>
            <a:endParaRPr lang="en-US" dirty="0"/>
          </a:p>
        </p:txBody>
      </p:sp>
      <p:sp>
        <p:nvSpPr>
          <p:cNvPr id="4" name="Slide Number Placeholder 3"/>
          <p:cNvSpPr>
            <a:spLocks noGrp="1"/>
          </p:cNvSpPr>
          <p:nvPr>
            <p:ph type="sldNum" sz="quarter" idx="10"/>
          </p:nvPr>
        </p:nvSpPr>
        <p:spPr/>
        <p:txBody>
          <a:bodyPr/>
          <a:lstStyle/>
          <a:p>
            <a:fld id="{5042389D-16D4-C249-B34D-33AB732D2419}" type="slidenum">
              <a:rPr lang="en-US" smtClean="0"/>
              <a:t>5</a:t>
            </a:fld>
            <a:endParaRPr lang="en-US"/>
          </a:p>
        </p:txBody>
      </p:sp>
    </p:spTree>
    <p:extLst>
      <p:ext uri="{BB962C8B-B14F-4D97-AF65-F5344CB8AC3E}">
        <p14:creationId xmlns:p14="http://schemas.microsoft.com/office/powerpoint/2010/main" val="329377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not going to talk about the last two because that's not what's happening next year. Rather, next year is an Ordinary General Assembly, and so it's</a:t>
            </a:r>
            <a:r>
              <a:rPr lang="en-US" baseline="0" dirty="0"/>
              <a:t> worth thinking briefly about what that is exactly...</a:t>
            </a:r>
          </a:p>
          <a:p>
            <a:endParaRPr lang="en-US" baseline="0" dirty="0"/>
          </a:p>
          <a:p>
            <a:r>
              <a:rPr lang="en-US" baseline="0" dirty="0"/>
              <a:t>There can be things like local synods too e.g. within Dioceses</a:t>
            </a:r>
            <a:endParaRPr lang="en-US" dirty="0"/>
          </a:p>
        </p:txBody>
      </p:sp>
      <p:sp>
        <p:nvSpPr>
          <p:cNvPr id="4" name="Slide Number Placeholder 3"/>
          <p:cNvSpPr>
            <a:spLocks noGrp="1"/>
          </p:cNvSpPr>
          <p:nvPr>
            <p:ph type="sldNum" sz="quarter" idx="10"/>
          </p:nvPr>
        </p:nvSpPr>
        <p:spPr/>
        <p:txBody>
          <a:bodyPr/>
          <a:lstStyle/>
          <a:p>
            <a:fld id="{5042389D-16D4-C249-B34D-33AB732D2419}" type="slidenum">
              <a:rPr lang="en-US" smtClean="0"/>
              <a:t>6</a:t>
            </a:fld>
            <a:endParaRPr lang="en-US"/>
          </a:p>
        </p:txBody>
      </p:sp>
    </p:spTree>
    <p:extLst>
      <p:ext uri="{BB962C8B-B14F-4D97-AF65-F5344CB8AC3E}">
        <p14:creationId xmlns:p14="http://schemas.microsoft.com/office/powerpoint/2010/main" val="1034412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a:t>
            </a:r>
            <a:r>
              <a:rPr lang="en-US" baseline="0" dirty="0"/>
              <a:t> that a Preparatory document and/ or a </a:t>
            </a:r>
            <a:r>
              <a:rPr lang="en-US" baseline="0" dirty="0" err="1"/>
              <a:t>Lineamenta</a:t>
            </a:r>
            <a:r>
              <a:rPr lang="en-US" baseline="0" dirty="0"/>
              <a:t> come before the </a:t>
            </a:r>
            <a:r>
              <a:rPr lang="en-US" baseline="0" dirty="0" err="1"/>
              <a:t>Instrumentum</a:t>
            </a:r>
            <a:r>
              <a:rPr lang="en-US" baseline="0" dirty="0"/>
              <a:t> </a:t>
            </a:r>
            <a:r>
              <a:rPr lang="en-US" baseline="0" dirty="0" err="1"/>
              <a:t>Laboris</a:t>
            </a:r>
            <a:r>
              <a:rPr lang="en-US" baseline="0" dirty="0"/>
              <a:t>.</a:t>
            </a:r>
          </a:p>
          <a:p>
            <a:endParaRPr lang="en-US" baseline="0" dirty="0"/>
          </a:p>
          <a:p>
            <a:r>
              <a:rPr lang="en-US" baseline="0" dirty="0"/>
              <a:t>Historically, the apostolic exhortation has a loose relationship with input.</a:t>
            </a:r>
            <a:endParaRPr lang="en-US" dirty="0"/>
          </a:p>
        </p:txBody>
      </p:sp>
      <p:sp>
        <p:nvSpPr>
          <p:cNvPr id="4" name="Slide Number Placeholder 3"/>
          <p:cNvSpPr>
            <a:spLocks noGrp="1"/>
          </p:cNvSpPr>
          <p:nvPr>
            <p:ph type="sldNum" sz="quarter" idx="10"/>
          </p:nvPr>
        </p:nvSpPr>
        <p:spPr/>
        <p:txBody>
          <a:bodyPr/>
          <a:lstStyle/>
          <a:p>
            <a:fld id="{5042389D-16D4-C249-B34D-33AB732D2419}" type="slidenum">
              <a:rPr lang="en-US" smtClean="0"/>
              <a:t>7</a:t>
            </a:fld>
            <a:endParaRPr lang="en-US"/>
          </a:p>
        </p:txBody>
      </p:sp>
    </p:spTree>
    <p:extLst>
      <p:ext uri="{BB962C8B-B14F-4D97-AF65-F5344CB8AC3E}">
        <p14:creationId xmlns:p14="http://schemas.microsoft.com/office/powerpoint/2010/main" val="52652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because there was a big splash around </a:t>
            </a:r>
            <a:r>
              <a:rPr lang="en-US" dirty="0" err="1"/>
              <a:t>Amoris</a:t>
            </a:r>
            <a:r>
              <a:rPr lang="en-US" dirty="0"/>
              <a:t>,</a:t>
            </a:r>
            <a:r>
              <a:rPr lang="en-US" baseline="0" dirty="0"/>
              <a:t> don’t think this one will be as big</a:t>
            </a:r>
            <a:r>
              <a:rPr lang="mr-IN" baseline="0" dirty="0"/>
              <a:t>…</a:t>
            </a:r>
            <a:endParaRPr lang="en-US" dirty="0"/>
          </a:p>
        </p:txBody>
      </p:sp>
      <p:sp>
        <p:nvSpPr>
          <p:cNvPr id="4" name="Slide Number Placeholder 3"/>
          <p:cNvSpPr>
            <a:spLocks noGrp="1"/>
          </p:cNvSpPr>
          <p:nvPr>
            <p:ph type="sldNum" sz="quarter" idx="10"/>
          </p:nvPr>
        </p:nvSpPr>
        <p:spPr/>
        <p:txBody>
          <a:bodyPr/>
          <a:lstStyle/>
          <a:p>
            <a:fld id="{5042389D-16D4-C249-B34D-33AB732D2419}" type="slidenum">
              <a:rPr lang="en-US" smtClean="0"/>
              <a:t>8</a:t>
            </a:fld>
            <a:endParaRPr lang="en-US"/>
          </a:p>
        </p:txBody>
      </p:sp>
    </p:spTree>
    <p:extLst>
      <p:ext uri="{BB962C8B-B14F-4D97-AF65-F5344CB8AC3E}">
        <p14:creationId xmlns:p14="http://schemas.microsoft.com/office/powerpoint/2010/main" val="147006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t>
            </a:r>
            <a:r>
              <a:rPr lang="en-US" dirty="0" err="1"/>
              <a:t>Aparecida</a:t>
            </a:r>
            <a:r>
              <a:rPr lang="en-US" dirty="0"/>
              <a:t> (briefly)</a:t>
            </a:r>
          </a:p>
        </p:txBody>
      </p:sp>
      <p:sp>
        <p:nvSpPr>
          <p:cNvPr id="4" name="Slide Number Placeholder 3"/>
          <p:cNvSpPr>
            <a:spLocks noGrp="1"/>
          </p:cNvSpPr>
          <p:nvPr>
            <p:ph type="sldNum" sz="quarter" idx="10"/>
          </p:nvPr>
        </p:nvSpPr>
        <p:spPr/>
        <p:txBody>
          <a:bodyPr/>
          <a:lstStyle/>
          <a:p>
            <a:fld id="{5042389D-16D4-C249-B34D-33AB732D2419}" type="slidenum">
              <a:rPr lang="en-US" smtClean="0"/>
              <a:t>12</a:t>
            </a:fld>
            <a:endParaRPr lang="en-US"/>
          </a:p>
        </p:txBody>
      </p:sp>
    </p:spTree>
    <p:extLst>
      <p:ext uri="{BB962C8B-B14F-4D97-AF65-F5344CB8AC3E}">
        <p14:creationId xmlns:p14="http://schemas.microsoft.com/office/powerpoint/2010/main" val="132558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9/3/2018</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72923722"/>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57347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7323472"/>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250074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9/3/2018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63262046"/>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851470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9/3/2018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86730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9/3/2018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9514214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9/3/2018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0527359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195369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772C379-9A7C-4C87-A116-CBE9F58B04C5}" type="datetimeFigureOut">
              <a:rPr lang="en-US" smtClean="0"/>
              <a:t>9/3/2018</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58974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664C608-40B1-4030-A28D-5B74BC98ADCE}" type="datetimeFigureOut">
              <a:rPr lang="en-US" smtClean="0"/>
              <a:t>9/3/2018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4FAB73BC-B049-4115-A692-8D63A059BFB8}"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31272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ransition>
    <p:fade/>
  </p:transition>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jpg"/><Relationship Id="rId5" Type="http://schemas.openxmlformats.org/officeDocument/2006/relationships/image" Target="../media/image9.tiff"/><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jp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1530" y="873550"/>
            <a:ext cx="8637073" cy="2541431"/>
          </a:xfrm>
        </p:spPr>
        <p:txBody>
          <a:bodyPr>
            <a:noAutofit/>
          </a:bodyPr>
          <a:lstStyle/>
          <a:p>
            <a:r>
              <a:rPr lang="en-US" sz="5400" dirty="0"/>
              <a:t>Young People, the faith and vocational discernment</a:t>
            </a:r>
          </a:p>
        </p:txBody>
      </p:sp>
      <p:sp>
        <p:nvSpPr>
          <p:cNvPr id="3" name="Subtitle 2"/>
          <p:cNvSpPr>
            <a:spLocks noGrp="1"/>
          </p:cNvSpPr>
          <p:nvPr>
            <p:ph type="subTitle" idx="1"/>
          </p:nvPr>
        </p:nvSpPr>
        <p:spPr>
          <a:xfrm>
            <a:off x="2441530" y="3652849"/>
            <a:ext cx="8393129" cy="1679171"/>
          </a:xfrm>
        </p:spPr>
        <p:txBody>
          <a:bodyPr>
            <a:noAutofit/>
          </a:bodyPr>
          <a:lstStyle/>
          <a:p>
            <a:r>
              <a:rPr lang="en-US" sz="2500" dirty="0"/>
              <a:t>XV Ordinary General Assembly of the             Synod of Bishops</a:t>
            </a:r>
          </a:p>
          <a:p>
            <a:r>
              <a:rPr lang="en-US" sz="2500" dirty="0"/>
              <a:t>October 2018</a:t>
            </a:r>
          </a:p>
        </p:txBody>
      </p:sp>
      <p:pic>
        <p:nvPicPr>
          <p:cNvPr id="7" name="Picture 6">
            <a:extLst>
              <a:ext uri="{FF2B5EF4-FFF2-40B4-BE49-F238E27FC236}">
                <a16:creationId xmlns:a16="http://schemas.microsoft.com/office/drawing/2014/main" id="{1C067F1A-C294-4EAE-A30D-7672AB72E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66918573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1615044"/>
            <a:ext cx="9303166" cy="1728685"/>
          </a:xfrm>
        </p:spPr>
        <p:txBody>
          <a:bodyPr>
            <a:noAutofit/>
          </a:bodyPr>
          <a:lstStyle/>
          <a:p>
            <a:r>
              <a:rPr lang="en-US" sz="4800" dirty="0"/>
              <a:t>THE XV General assembly, and where it’s coming from</a:t>
            </a:r>
          </a:p>
        </p:txBody>
      </p:sp>
      <p:sp>
        <p:nvSpPr>
          <p:cNvPr id="3" name="Subtitle 2"/>
          <p:cNvSpPr>
            <a:spLocks noGrp="1"/>
          </p:cNvSpPr>
          <p:nvPr>
            <p:ph type="subTitle" idx="1"/>
          </p:nvPr>
        </p:nvSpPr>
        <p:spPr/>
        <p:txBody>
          <a:bodyPr>
            <a:normAutofit/>
          </a:bodyPr>
          <a:lstStyle/>
          <a:p>
            <a:r>
              <a:rPr lang="en-US" sz="4000" dirty="0"/>
              <a:t>PART TWO</a:t>
            </a:r>
          </a:p>
        </p:txBody>
      </p:sp>
      <p:pic>
        <p:nvPicPr>
          <p:cNvPr id="4" name="Picture 3">
            <a:extLst>
              <a:ext uri="{FF2B5EF4-FFF2-40B4-BE49-F238E27FC236}">
                <a16:creationId xmlns:a16="http://schemas.microsoft.com/office/drawing/2014/main" id="{8521E1CA-DF53-49E6-AC4A-678CCBEEE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27403121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012" y="629393"/>
            <a:ext cx="11222182" cy="4893647"/>
          </a:xfrm>
          <a:prstGeom prst="rect">
            <a:avLst/>
          </a:prstGeom>
          <a:noFill/>
        </p:spPr>
        <p:txBody>
          <a:bodyPr wrap="square" rtlCol="0">
            <a:spAutoFit/>
          </a:bodyPr>
          <a:lstStyle/>
          <a:p>
            <a:pPr algn="ctr"/>
            <a:r>
              <a:rPr lang="en-US" sz="2800" dirty="0"/>
              <a:t>It was announced in October 2016 that the XV General Assembly of the Synod of Bishops would focus on</a:t>
            </a:r>
          </a:p>
          <a:p>
            <a:pPr algn="ctr"/>
            <a:endParaRPr lang="en-US" sz="2800" dirty="0"/>
          </a:p>
          <a:p>
            <a:pPr algn="ctr"/>
            <a:endParaRPr lang="en-US" dirty="0"/>
          </a:p>
          <a:p>
            <a:pPr algn="ctr"/>
            <a:r>
              <a:rPr lang="en-US" sz="6800" dirty="0"/>
              <a:t>Young People, the Faith and Vocational Discernment</a:t>
            </a:r>
          </a:p>
          <a:p>
            <a:pPr algn="ctr"/>
            <a:endParaRPr lang="en-US" dirty="0"/>
          </a:p>
          <a:p>
            <a:pPr algn="ctr"/>
            <a:endParaRPr lang="en-US" sz="2800" dirty="0"/>
          </a:p>
          <a:p>
            <a:pPr algn="ctr"/>
            <a:r>
              <a:rPr lang="en-US" sz="2800" dirty="0"/>
              <a:t>To be held in October 2018.</a:t>
            </a:r>
          </a:p>
        </p:txBody>
      </p:sp>
      <p:pic>
        <p:nvPicPr>
          <p:cNvPr id="3" name="Picture 2">
            <a:extLst>
              <a:ext uri="{FF2B5EF4-FFF2-40B4-BE49-F238E27FC236}">
                <a16:creationId xmlns:a16="http://schemas.microsoft.com/office/drawing/2014/main" id="{16D4CE4C-99C4-4D05-BBD0-AEE41A4C1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19839032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331" y="4640491"/>
            <a:ext cx="1807478" cy="1793357"/>
          </a:xfrm>
          <a:prstGeom prst="rect">
            <a:avLst/>
          </a:prstGeom>
        </p:spPr>
      </p:pic>
      <p:grpSp>
        <p:nvGrpSpPr>
          <p:cNvPr id="7" name="Group 6"/>
          <p:cNvGrpSpPr/>
          <p:nvPr/>
        </p:nvGrpSpPr>
        <p:grpSpPr>
          <a:xfrm>
            <a:off x="4685300" y="2208950"/>
            <a:ext cx="2603872" cy="1844905"/>
            <a:chOff x="4480174" y="1666503"/>
            <a:chExt cx="3051958" cy="2441714"/>
          </a:xfrm>
        </p:grpSpPr>
        <p:pic>
          <p:nvPicPr>
            <p:cNvPr id="5" name="Picture 4"/>
            <p:cNvPicPr>
              <a:picLocks noChangeAspect="1"/>
            </p:cNvPicPr>
            <p:nvPr/>
          </p:nvPicPr>
          <p:blipFill>
            <a:blip r:embed="rId4"/>
            <a:stretch>
              <a:fillRect/>
            </a:stretch>
          </p:blipFill>
          <p:spPr>
            <a:xfrm>
              <a:off x="4480174" y="1666503"/>
              <a:ext cx="3051958" cy="2034639"/>
            </a:xfrm>
            <a:prstGeom prst="rect">
              <a:avLst/>
            </a:prstGeom>
          </p:spPr>
        </p:pic>
        <p:sp>
          <p:nvSpPr>
            <p:cNvPr id="6" name="TextBox 5"/>
            <p:cNvSpPr txBox="1"/>
            <p:nvPr/>
          </p:nvSpPr>
          <p:spPr>
            <a:xfrm>
              <a:off x="5024331" y="3738885"/>
              <a:ext cx="2149433" cy="369332"/>
            </a:xfrm>
            <a:prstGeom prst="rect">
              <a:avLst/>
            </a:prstGeom>
            <a:noFill/>
          </p:spPr>
          <p:txBody>
            <a:bodyPr wrap="square" rtlCol="0">
              <a:spAutoFit/>
            </a:bodyPr>
            <a:lstStyle/>
            <a:p>
              <a:r>
                <a:rPr lang="en-US" dirty="0"/>
                <a:t>..in the family</a:t>
              </a:r>
            </a:p>
          </p:txBody>
        </p:sp>
      </p:grpSp>
      <p:sp>
        <p:nvSpPr>
          <p:cNvPr id="2" name="Title 1"/>
          <p:cNvSpPr>
            <a:spLocks noGrp="1"/>
          </p:cNvSpPr>
          <p:nvPr>
            <p:ph type="title"/>
          </p:nvPr>
        </p:nvSpPr>
        <p:spPr>
          <a:xfrm>
            <a:off x="1451579" y="496308"/>
            <a:ext cx="9603275" cy="1049235"/>
          </a:xfrm>
        </p:spPr>
        <p:txBody>
          <a:bodyPr/>
          <a:lstStyle/>
          <a:p>
            <a:r>
              <a:rPr lang="en-US" dirty="0"/>
              <a:t>It flows from “the joy of the gospel”</a:t>
            </a:r>
          </a:p>
        </p:txBody>
      </p:sp>
      <p:pic>
        <p:nvPicPr>
          <p:cNvPr id="3" name="Picture 2"/>
          <p:cNvPicPr>
            <a:picLocks noChangeAspect="1"/>
          </p:cNvPicPr>
          <p:nvPr/>
        </p:nvPicPr>
        <p:blipFill>
          <a:blip r:embed="rId5"/>
          <a:stretch>
            <a:fillRect/>
          </a:stretch>
        </p:blipFill>
        <p:spPr>
          <a:xfrm rot="21341954">
            <a:off x="490689" y="2305216"/>
            <a:ext cx="2711158" cy="3829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Notched Right Arrow 3"/>
          <p:cNvSpPr/>
          <p:nvPr/>
        </p:nvSpPr>
        <p:spPr>
          <a:xfrm>
            <a:off x="3439393" y="2683823"/>
            <a:ext cx="1151907" cy="42751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otched Right Arrow 7"/>
          <p:cNvSpPr/>
          <p:nvPr/>
        </p:nvSpPr>
        <p:spPr>
          <a:xfrm>
            <a:off x="7383172" y="2683803"/>
            <a:ext cx="1151907" cy="42751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640055" y="2352407"/>
            <a:ext cx="2956955" cy="1015663"/>
          </a:xfrm>
          <a:prstGeom prst="rect">
            <a:avLst/>
          </a:prstGeom>
          <a:noFill/>
        </p:spPr>
        <p:txBody>
          <a:bodyPr wrap="square" rtlCol="0">
            <a:spAutoFit/>
          </a:bodyPr>
          <a:lstStyle/>
          <a:p>
            <a:pPr algn="ctr"/>
            <a:r>
              <a:rPr lang="en-US" sz="2000" dirty="0"/>
              <a:t>2015 (&amp; 2014) Assemblies on the Family.</a:t>
            </a:r>
          </a:p>
          <a:p>
            <a:pPr algn="ctr"/>
            <a:r>
              <a:rPr lang="en-US" sz="2000" dirty="0"/>
              <a:t>(</a:t>
            </a:r>
            <a:r>
              <a:rPr lang="en-US" sz="2000" dirty="0" err="1"/>
              <a:t>Amoris</a:t>
            </a:r>
            <a:r>
              <a:rPr lang="en-US" sz="2000" dirty="0"/>
              <a:t> Laetitia)</a:t>
            </a:r>
          </a:p>
        </p:txBody>
      </p:sp>
      <p:sp>
        <p:nvSpPr>
          <p:cNvPr id="10" name="Notched Right Arrow 9"/>
          <p:cNvSpPr/>
          <p:nvPr/>
        </p:nvSpPr>
        <p:spPr>
          <a:xfrm>
            <a:off x="3638046" y="5207141"/>
            <a:ext cx="1151907" cy="42751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Notched Right Arrow 11"/>
          <p:cNvSpPr/>
          <p:nvPr/>
        </p:nvSpPr>
        <p:spPr>
          <a:xfrm>
            <a:off x="7066187" y="5207141"/>
            <a:ext cx="1796997" cy="42751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817558" y="4771191"/>
            <a:ext cx="2779452" cy="1077218"/>
          </a:xfrm>
          <a:prstGeom prst="rect">
            <a:avLst/>
          </a:prstGeom>
          <a:noFill/>
        </p:spPr>
        <p:txBody>
          <a:bodyPr wrap="square" rtlCol="0">
            <a:spAutoFit/>
          </a:bodyPr>
          <a:lstStyle/>
          <a:p>
            <a:pPr algn="ctr"/>
            <a:r>
              <a:rPr lang="en-US" sz="3200" dirty="0"/>
              <a:t>2018 Assembly on YOUTH!!</a:t>
            </a:r>
          </a:p>
        </p:txBody>
      </p:sp>
      <p:pic>
        <p:nvPicPr>
          <p:cNvPr id="14" name="Picture 13">
            <a:extLst>
              <a:ext uri="{FF2B5EF4-FFF2-40B4-BE49-F238E27FC236}">
                <a16:creationId xmlns:a16="http://schemas.microsoft.com/office/drawing/2014/main" id="{15B97BC3-3141-4B7D-AC1E-48DEA63783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6816" y="5961495"/>
            <a:ext cx="1285184" cy="944706"/>
          </a:xfrm>
          <a:prstGeom prst="rect">
            <a:avLst/>
          </a:prstGeom>
        </p:spPr>
      </p:pic>
    </p:spTree>
    <p:extLst>
      <p:ext uri="{BB962C8B-B14F-4D97-AF65-F5344CB8AC3E}">
        <p14:creationId xmlns:p14="http://schemas.microsoft.com/office/powerpoint/2010/main" val="591956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P spid="10" grpId="0" animBg="1"/>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481" y="676893"/>
            <a:ext cx="10058400" cy="605641"/>
          </a:xfrm>
        </p:spPr>
        <p:txBody>
          <a:bodyPr/>
          <a:lstStyle/>
          <a:p>
            <a:r>
              <a:rPr lang="en-US" dirty="0"/>
              <a:t>So, what’s up for discussion..?</a:t>
            </a:r>
          </a:p>
        </p:txBody>
      </p:sp>
      <p:sp>
        <p:nvSpPr>
          <p:cNvPr id="3" name="TextBox 2"/>
          <p:cNvSpPr txBox="1"/>
          <p:nvPr/>
        </p:nvSpPr>
        <p:spPr>
          <a:xfrm>
            <a:off x="1390482" y="2002890"/>
            <a:ext cx="10306714" cy="3785652"/>
          </a:xfrm>
          <a:prstGeom prst="rect">
            <a:avLst/>
          </a:prstGeom>
          <a:noFill/>
        </p:spPr>
        <p:txBody>
          <a:bodyPr wrap="square" rtlCol="0">
            <a:spAutoFit/>
          </a:bodyPr>
          <a:lstStyle/>
          <a:p>
            <a:r>
              <a:rPr lang="en-US" sz="2000" dirty="0"/>
              <a:t>So far, the Preparatory Document (January 2018) and the Working Document (July 2018) have been issued. It is in three parts, and that may give us an early hint. </a:t>
            </a:r>
          </a:p>
          <a:p>
            <a:endParaRPr lang="en-US" sz="2000" dirty="0"/>
          </a:p>
          <a:p>
            <a:pPr marL="342900" indent="-342900">
              <a:buAutoNum type="arabicPeriod"/>
            </a:pPr>
            <a:r>
              <a:rPr lang="en-US" sz="2000" dirty="0"/>
              <a:t>The social &amp; cultural dynamics of the world in which young people live.</a:t>
            </a:r>
          </a:p>
          <a:p>
            <a:pPr marL="342900" indent="-342900">
              <a:buAutoNum type="arabicPeriod"/>
            </a:pPr>
            <a:r>
              <a:rPr lang="en-US" sz="2000" dirty="0"/>
              <a:t>The fundamental steps of the process of discernment.</a:t>
            </a:r>
          </a:p>
          <a:p>
            <a:pPr marL="342900" indent="-342900">
              <a:buAutoNum type="arabicPeriod"/>
            </a:pPr>
            <a:r>
              <a:rPr lang="en-US" sz="2000" dirty="0"/>
              <a:t>Key points in a pastoral vocational program for youth.</a:t>
            </a:r>
          </a:p>
          <a:p>
            <a:endParaRPr lang="en-US" sz="2000" dirty="0"/>
          </a:p>
          <a:p>
            <a:r>
              <a:rPr lang="en-US" sz="2000" dirty="0"/>
              <a:t>In other words:</a:t>
            </a:r>
          </a:p>
          <a:p>
            <a:endParaRPr lang="en-US" sz="2000" dirty="0"/>
          </a:p>
          <a:p>
            <a:pPr marL="285750" indent="-285750">
              <a:buFont typeface="Arial" charset="0"/>
              <a:buChar char="•"/>
            </a:pPr>
            <a:r>
              <a:rPr lang="en-US" sz="2000" dirty="0"/>
              <a:t>What the modern world is like for young people</a:t>
            </a:r>
          </a:p>
          <a:p>
            <a:pPr marL="285750" indent="-285750">
              <a:buFont typeface="Arial" charset="0"/>
              <a:buChar char="•"/>
            </a:pPr>
            <a:r>
              <a:rPr lang="en-US" sz="2000" dirty="0"/>
              <a:t>What it’s like growing up and making fundamental choices in that world </a:t>
            </a:r>
          </a:p>
          <a:p>
            <a:pPr marL="285750" indent="-285750">
              <a:buFont typeface="Arial" charset="0"/>
              <a:buChar char="•"/>
            </a:pPr>
            <a:r>
              <a:rPr lang="en-US" sz="2000" dirty="0"/>
              <a:t>How the Church can help </a:t>
            </a:r>
          </a:p>
        </p:txBody>
      </p:sp>
      <p:pic>
        <p:nvPicPr>
          <p:cNvPr id="4" name="Picture 3">
            <a:extLst>
              <a:ext uri="{FF2B5EF4-FFF2-40B4-BE49-F238E27FC236}">
                <a16:creationId xmlns:a16="http://schemas.microsoft.com/office/drawing/2014/main" id="{22C731DD-9387-492E-8175-517E8BE98A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1672490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Happens Next..?</a:t>
            </a:r>
          </a:p>
        </p:txBody>
      </p:sp>
      <p:sp>
        <p:nvSpPr>
          <p:cNvPr id="3" name="Subtitle 2"/>
          <p:cNvSpPr>
            <a:spLocks noGrp="1"/>
          </p:cNvSpPr>
          <p:nvPr>
            <p:ph type="subTitle" idx="1"/>
          </p:nvPr>
        </p:nvSpPr>
        <p:spPr/>
        <p:txBody>
          <a:bodyPr>
            <a:normAutofit fontScale="92500" lnSpcReduction="10000"/>
          </a:bodyPr>
          <a:lstStyle/>
          <a:p>
            <a:r>
              <a:rPr lang="en-US" sz="5400" dirty="0"/>
              <a:t>PART THREE</a:t>
            </a:r>
          </a:p>
        </p:txBody>
      </p:sp>
      <p:pic>
        <p:nvPicPr>
          <p:cNvPr id="4" name="Picture 3">
            <a:extLst>
              <a:ext uri="{FF2B5EF4-FFF2-40B4-BE49-F238E27FC236}">
                <a16:creationId xmlns:a16="http://schemas.microsoft.com/office/drawing/2014/main" id="{463A929F-B16E-4C17-8F3C-E9DDDB1DC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20622759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B131-D247-4807-BC4F-C8F178CB2E42}"/>
              </a:ext>
            </a:extLst>
          </p:cNvPr>
          <p:cNvSpPr>
            <a:spLocks noGrp="1"/>
          </p:cNvSpPr>
          <p:nvPr>
            <p:ph type="title"/>
          </p:nvPr>
        </p:nvSpPr>
        <p:spPr>
          <a:xfrm>
            <a:off x="1451579" y="716957"/>
            <a:ext cx="9603275" cy="584894"/>
          </a:xfrm>
        </p:spPr>
        <p:txBody>
          <a:bodyPr/>
          <a:lstStyle/>
          <a:p>
            <a:r>
              <a:rPr lang="en-GB" dirty="0"/>
              <a:t>OCTOBER 2018 – THE ACTUAL ASSEMBLY</a:t>
            </a:r>
          </a:p>
        </p:txBody>
      </p:sp>
      <p:sp>
        <p:nvSpPr>
          <p:cNvPr id="3" name="Content Placeholder 2">
            <a:extLst>
              <a:ext uri="{FF2B5EF4-FFF2-40B4-BE49-F238E27FC236}">
                <a16:creationId xmlns:a16="http://schemas.microsoft.com/office/drawing/2014/main" id="{CFD140D6-2928-4E1F-8E33-5CB40FEE1B14}"/>
              </a:ext>
            </a:extLst>
          </p:cNvPr>
          <p:cNvSpPr>
            <a:spLocks noGrp="1"/>
          </p:cNvSpPr>
          <p:nvPr>
            <p:ph idx="1"/>
          </p:nvPr>
        </p:nvSpPr>
        <p:spPr/>
        <p:txBody>
          <a:bodyPr/>
          <a:lstStyle/>
          <a:p>
            <a:r>
              <a:rPr lang="en-GB" sz="2800" dirty="0"/>
              <a:t>Lasting around 15-20 days. Young People and Youth Ministers likely to be invited, as well as Bishops.</a:t>
            </a:r>
          </a:p>
          <a:p>
            <a:r>
              <a:rPr lang="en-GB" sz="2800" dirty="0"/>
              <a:t>EARLY 2019 – APOSTOLIC EXHORTATION</a:t>
            </a:r>
          </a:p>
          <a:p>
            <a:r>
              <a:rPr lang="en-GB" sz="2800" dirty="0"/>
              <a:t>Perhaps the modern first papal document (at least at this level) on young people and youth ministry</a:t>
            </a:r>
          </a:p>
          <a:p>
            <a:endParaRPr lang="en-GB" dirty="0"/>
          </a:p>
        </p:txBody>
      </p:sp>
      <p:pic>
        <p:nvPicPr>
          <p:cNvPr id="4" name="Picture 3">
            <a:extLst>
              <a:ext uri="{FF2B5EF4-FFF2-40B4-BE49-F238E27FC236}">
                <a16:creationId xmlns:a16="http://schemas.microsoft.com/office/drawing/2014/main" id="{1340A16A-DFF5-401C-A353-E65EA197F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25251282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A697-FAA7-42FF-B61A-2C6B615A10EE}"/>
              </a:ext>
            </a:extLst>
          </p:cNvPr>
          <p:cNvSpPr>
            <a:spLocks noGrp="1"/>
          </p:cNvSpPr>
          <p:nvPr>
            <p:ph type="title"/>
          </p:nvPr>
        </p:nvSpPr>
        <p:spPr/>
        <p:txBody>
          <a:bodyPr/>
          <a:lstStyle/>
          <a:p>
            <a:r>
              <a:rPr lang="en-GB" dirty="0"/>
              <a:t>How is a synod run?</a:t>
            </a:r>
          </a:p>
        </p:txBody>
      </p:sp>
      <p:sp>
        <p:nvSpPr>
          <p:cNvPr id="3" name="Content Placeholder 2">
            <a:extLst>
              <a:ext uri="{FF2B5EF4-FFF2-40B4-BE49-F238E27FC236}">
                <a16:creationId xmlns:a16="http://schemas.microsoft.com/office/drawing/2014/main" id="{140F9428-6E63-45E8-B91C-32803F8E3E08}"/>
              </a:ext>
            </a:extLst>
          </p:cNvPr>
          <p:cNvSpPr>
            <a:spLocks noGrp="1"/>
          </p:cNvSpPr>
          <p:nvPr>
            <p:ph idx="1"/>
          </p:nvPr>
        </p:nvSpPr>
        <p:spPr/>
        <p:txBody>
          <a:bodyPr/>
          <a:lstStyle/>
          <a:p>
            <a:r>
              <a:rPr lang="en-GB" dirty="0"/>
              <a:t>Cardinal Nichols, along with other Cardinals and Pope Francis form the Synod Council who will listen to everyone speak</a:t>
            </a:r>
          </a:p>
          <a:p>
            <a:r>
              <a:rPr lang="en-GB" dirty="0"/>
              <a:t>Each Bishop has 3 minutes to either give a statement or ask a question</a:t>
            </a:r>
          </a:p>
          <a:p>
            <a:r>
              <a:rPr lang="en-GB" dirty="0"/>
              <a:t>Experts also have the opportunity to speak</a:t>
            </a:r>
          </a:p>
          <a:p>
            <a:endParaRPr lang="en-GB" dirty="0"/>
          </a:p>
          <a:p>
            <a:r>
              <a:rPr lang="en-GB" dirty="0"/>
              <a:t>After each section has been covered a report is written on                                          the conversations and is released.</a:t>
            </a:r>
          </a:p>
          <a:p>
            <a:endParaRPr lang="en-GB" dirty="0"/>
          </a:p>
        </p:txBody>
      </p:sp>
      <p:pic>
        <p:nvPicPr>
          <p:cNvPr id="7" name="Picture 6">
            <a:extLst>
              <a:ext uri="{FF2B5EF4-FFF2-40B4-BE49-F238E27FC236}">
                <a16:creationId xmlns:a16="http://schemas.microsoft.com/office/drawing/2014/main" id="{EAAAE439-CCEB-419E-9419-C9BCB343E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4613" y="3610765"/>
            <a:ext cx="2846974" cy="2135230"/>
          </a:xfrm>
          <a:prstGeom prst="rect">
            <a:avLst/>
          </a:prstGeom>
        </p:spPr>
      </p:pic>
      <p:pic>
        <p:nvPicPr>
          <p:cNvPr id="8" name="Picture 7">
            <a:extLst>
              <a:ext uri="{FF2B5EF4-FFF2-40B4-BE49-F238E27FC236}">
                <a16:creationId xmlns:a16="http://schemas.microsoft.com/office/drawing/2014/main" id="{36EDF3A7-1FF0-49D6-80AC-CD80CF09B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6816" y="5913294"/>
            <a:ext cx="1285184" cy="944706"/>
          </a:xfrm>
          <a:prstGeom prst="rect">
            <a:avLst/>
          </a:prstGeom>
        </p:spPr>
      </p:pic>
    </p:spTree>
    <p:extLst>
      <p:ext uri="{BB962C8B-B14F-4D97-AF65-F5344CB8AC3E}">
        <p14:creationId xmlns:p14="http://schemas.microsoft.com/office/powerpoint/2010/main" val="90794508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dirty="0"/>
              <a:t>Young People, the faith and vocational discernment</a:t>
            </a:r>
          </a:p>
        </p:txBody>
      </p:sp>
      <p:sp>
        <p:nvSpPr>
          <p:cNvPr id="3" name="Subtitle 2"/>
          <p:cNvSpPr>
            <a:spLocks noGrp="1"/>
          </p:cNvSpPr>
          <p:nvPr>
            <p:ph type="subTitle" idx="1"/>
          </p:nvPr>
        </p:nvSpPr>
        <p:spPr>
          <a:xfrm>
            <a:off x="2417779" y="3854196"/>
            <a:ext cx="8393129" cy="1069848"/>
          </a:xfrm>
        </p:spPr>
        <p:txBody>
          <a:bodyPr>
            <a:noAutofit/>
          </a:bodyPr>
          <a:lstStyle/>
          <a:p>
            <a:r>
              <a:rPr lang="en-US" sz="3200" dirty="0"/>
              <a:t>Any thoughts? Any questions?</a:t>
            </a:r>
          </a:p>
        </p:txBody>
      </p:sp>
      <p:pic>
        <p:nvPicPr>
          <p:cNvPr id="4" name="Picture 3">
            <a:extLst>
              <a:ext uri="{FF2B5EF4-FFF2-40B4-BE49-F238E27FC236}">
                <a16:creationId xmlns:a16="http://schemas.microsoft.com/office/drawing/2014/main" id="{7A1929F1-5500-444E-BCB8-F5FA70D32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9261652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D045-CA4B-4B22-BF57-6BAAB67FA14B}"/>
              </a:ext>
            </a:extLst>
          </p:cNvPr>
          <p:cNvSpPr>
            <a:spLocks noGrp="1"/>
          </p:cNvSpPr>
          <p:nvPr>
            <p:ph type="title"/>
          </p:nvPr>
        </p:nvSpPr>
        <p:spPr/>
        <p:txBody>
          <a:bodyPr/>
          <a:lstStyle/>
          <a:p>
            <a:r>
              <a:rPr lang="en-GB" dirty="0"/>
              <a:t>Mock synod</a:t>
            </a:r>
          </a:p>
        </p:txBody>
      </p:sp>
      <p:pic>
        <p:nvPicPr>
          <p:cNvPr id="5" name="Content Placeholder 4">
            <a:extLst>
              <a:ext uri="{FF2B5EF4-FFF2-40B4-BE49-F238E27FC236}">
                <a16:creationId xmlns:a16="http://schemas.microsoft.com/office/drawing/2014/main" id="{9D90037A-8C68-4924-91A7-E342896E89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7861" y="2016125"/>
            <a:ext cx="6850709" cy="3852412"/>
          </a:xfrm>
        </p:spPr>
      </p:pic>
      <p:pic>
        <p:nvPicPr>
          <p:cNvPr id="4" name="Picture 3">
            <a:extLst>
              <a:ext uri="{FF2B5EF4-FFF2-40B4-BE49-F238E27FC236}">
                <a16:creationId xmlns:a16="http://schemas.microsoft.com/office/drawing/2014/main" id="{BFBFEF95-A6ED-4B4D-8ED2-BA15228CC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3270515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F619-1FC5-4583-998A-70B876F6972A}"/>
              </a:ext>
            </a:extLst>
          </p:cNvPr>
          <p:cNvSpPr>
            <a:spLocks noGrp="1"/>
          </p:cNvSpPr>
          <p:nvPr>
            <p:ph type="title"/>
          </p:nvPr>
        </p:nvSpPr>
        <p:spPr/>
        <p:txBody>
          <a:bodyPr/>
          <a:lstStyle/>
          <a:p>
            <a:r>
              <a:rPr lang="en-GB" dirty="0"/>
              <a:t>Closing prayer</a:t>
            </a:r>
          </a:p>
        </p:txBody>
      </p:sp>
      <p:sp>
        <p:nvSpPr>
          <p:cNvPr id="3" name="Content Placeholder 2">
            <a:extLst>
              <a:ext uri="{FF2B5EF4-FFF2-40B4-BE49-F238E27FC236}">
                <a16:creationId xmlns:a16="http://schemas.microsoft.com/office/drawing/2014/main" id="{057189AF-C0AC-4C1E-9844-184A812B94A8}"/>
              </a:ext>
            </a:extLst>
          </p:cNvPr>
          <p:cNvSpPr>
            <a:spLocks noGrp="1"/>
          </p:cNvSpPr>
          <p:nvPr>
            <p:ph idx="1"/>
          </p:nvPr>
        </p:nvSpPr>
        <p:spPr>
          <a:xfrm>
            <a:off x="1451579" y="2015732"/>
            <a:ext cx="9603275" cy="3672549"/>
          </a:xfrm>
        </p:spPr>
        <p:txBody>
          <a:bodyPr>
            <a:normAutofit lnSpcReduction="10000"/>
          </a:bodyPr>
          <a:lstStyle/>
          <a:p>
            <a:pPr marL="0" indent="0">
              <a:buNone/>
            </a:pPr>
            <a:r>
              <a:rPr lang="en-GB" sz="3600" dirty="0"/>
              <a:t>Lord Jesus, we give thanks for this time together, for our thoughts and conversations. We pray especially for Pope Francis and Bishop Declan that they will continue to lead in our Mission as young disciples, in our Communion with Christ and in our Prayer.</a:t>
            </a:r>
          </a:p>
        </p:txBody>
      </p:sp>
      <p:pic>
        <p:nvPicPr>
          <p:cNvPr id="4" name="Picture 3">
            <a:extLst>
              <a:ext uri="{FF2B5EF4-FFF2-40B4-BE49-F238E27FC236}">
                <a16:creationId xmlns:a16="http://schemas.microsoft.com/office/drawing/2014/main" id="{F8186736-83D9-49A4-B2F4-E6519FA3E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330441358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7832-A8EA-4269-8C1A-7234453B7902}"/>
              </a:ext>
            </a:extLst>
          </p:cNvPr>
          <p:cNvSpPr>
            <a:spLocks noGrp="1"/>
          </p:cNvSpPr>
          <p:nvPr>
            <p:ph type="title"/>
          </p:nvPr>
        </p:nvSpPr>
        <p:spPr/>
        <p:txBody>
          <a:bodyPr/>
          <a:lstStyle/>
          <a:p>
            <a:r>
              <a:rPr lang="en-GB" dirty="0"/>
              <a:t>Synod prayer</a:t>
            </a:r>
          </a:p>
        </p:txBody>
      </p:sp>
      <p:sp>
        <p:nvSpPr>
          <p:cNvPr id="7" name="Content Placeholder 6">
            <a:extLst>
              <a:ext uri="{FF2B5EF4-FFF2-40B4-BE49-F238E27FC236}">
                <a16:creationId xmlns:a16="http://schemas.microsoft.com/office/drawing/2014/main" id="{8735C46D-C6C2-405C-8054-FB347DC76E7C}"/>
              </a:ext>
            </a:extLst>
          </p:cNvPr>
          <p:cNvSpPr>
            <a:spLocks noGrp="1"/>
          </p:cNvSpPr>
          <p:nvPr>
            <p:ph idx="1"/>
          </p:nvPr>
        </p:nvSpPr>
        <p:spPr/>
        <p:txBody>
          <a:bodyPr/>
          <a:lstStyle/>
          <a:p>
            <a:pPr marL="0" indent="0">
              <a:buNone/>
            </a:pPr>
            <a:r>
              <a:rPr lang="en-GB" sz="3200" dirty="0"/>
              <a:t>Lord Jesus in journeying towards the Synod, your Church turns her attention to all the young people of the world. </a:t>
            </a:r>
          </a:p>
          <a:p>
            <a:pPr marL="0" indent="0">
              <a:buNone/>
            </a:pPr>
            <a:r>
              <a:rPr lang="en-GB" sz="3200" dirty="0"/>
              <a:t>We pray that they might boldly take charge of their lives, aim for the most beautiful and profound things of life and always keep their hearts unencumbered. </a:t>
            </a:r>
          </a:p>
          <a:p>
            <a:endParaRPr lang="en-GB" dirty="0"/>
          </a:p>
        </p:txBody>
      </p:sp>
      <p:pic>
        <p:nvPicPr>
          <p:cNvPr id="8" name="Picture 7">
            <a:extLst>
              <a:ext uri="{FF2B5EF4-FFF2-40B4-BE49-F238E27FC236}">
                <a16:creationId xmlns:a16="http://schemas.microsoft.com/office/drawing/2014/main" id="{D9F50869-6130-42D1-9516-FD831A898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24375460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42199-BB7F-4067-8CB3-0FB4AC0B3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
        <p:nvSpPr>
          <p:cNvPr id="5" name="Rectangle 4">
            <a:extLst>
              <a:ext uri="{FF2B5EF4-FFF2-40B4-BE49-F238E27FC236}">
                <a16:creationId xmlns:a16="http://schemas.microsoft.com/office/drawing/2014/main" id="{12462B9A-87E4-4C6E-AD43-5B87563EA37D}"/>
              </a:ext>
            </a:extLst>
          </p:cNvPr>
          <p:cNvSpPr/>
          <p:nvPr/>
        </p:nvSpPr>
        <p:spPr>
          <a:xfrm>
            <a:off x="1080655" y="878774"/>
            <a:ext cx="9754004" cy="3862596"/>
          </a:xfrm>
          <a:prstGeom prst="rect">
            <a:avLst/>
          </a:prstGeom>
        </p:spPr>
        <p:txBody>
          <a:bodyPr wrap="square">
            <a:spAutoFit/>
          </a:bodyPr>
          <a:lstStyle/>
          <a:p>
            <a:r>
              <a:rPr lang="en-GB" sz="3300" dirty="0"/>
              <a:t>We remember all young people in our diocese of Clifton and across the entire world. May we all feel peace and joy that in our lives, and hear your call to   </a:t>
            </a:r>
            <a:r>
              <a:rPr lang="en-GB" sz="4000" i="1" dirty="0"/>
              <a:t>‘Go out to the whole world; proclaim the Good news to all creation.’ </a:t>
            </a:r>
          </a:p>
          <a:p>
            <a:endParaRPr lang="en-GB" sz="3300" dirty="0"/>
          </a:p>
          <a:p>
            <a:r>
              <a:rPr lang="en-GB" sz="3300" dirty="0"/>
              <a:t>Amen.</a:t>
            </a:r>
          </a:p>
        </p:txBody>
      </p:sp>
    </p:spTree>
    <p:extLst>
      <p:ext uri="{BB962C8B-B14F-4D97-AF65-F5344CB8AC3E}">
        <p14:creationId xmlns:p14="http://schemas.microsoft.com/office/powerpoint/2010/main" val="75036764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4D045-CA4B-4B22-BF57-6BAAB67FA14B}"/>
              </a:ext>
            </a:extLst>
          </p:cNvPr>
          <p:cNvSpPr>
            <a:spLocks noGrp="1"/>
          </p:cNvSpPr>
          <p:nvPr>
            <p:ph type="title"/>
          </p:nvPr>
        </p:nvSpPr>
        <p:spPr/>
        <p:txBody>
          <a:bodyPr/>
          <a:lstStyle/>
          <a:p>
            <a:r>
              <a:rPr lang="en-GB" dirty="0"/>
              <a:t>Mock synod</a:t>
            </a:r>
          </a:p>
        </p:txBody>
      </p:sp>
      <p:pic>
        <p:nvPicPr>
          <p:cNvPr id="5" name="Content Placeholder 4">
            <a:extLst>
              <a:ext uri="{FF2B5EF4-FFF2-40B4-BE49-F238E27FC236}">
                <a16:creationId xmlns:a16="http://schemas.microsoft.com/office/drawing/2014/main" id="{9D90037A-8C68-4924-91A7-E342896E89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7861" y="2016125"/>
            <a:ext cx="6850709" cy="3852412"/>
          </a:xfrm>
        </p:spPr>
      </p:pic>
      <p:pic>
        <p:nvPicPr>
          <p:cNvPr id="4" name="Picture 3">
            <a:extLst>
              <a:ext uri="{FF2B5EF4-FFF2-40B4-BE49-F238E27FC236}">
                <a16:creationId xmlns:a16="http://schemas.microsoft.com/office/drawing/2014/main" id="{F2B0DF78-0330-4EC3-A130-C56F16676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53713845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1530" y="873550"/>
            <a:ext cx="8637073" cy="2541431"/>
          </a:xfrm>
        </p:spPr>
        <p:txBody>
          <a:bodyPr>
            <a:noAutofit/>
          </a:bodyPr>
          <a:lstStyle/>
          <a:p>
            <a:r>
              <a:rPr lang="en-US" sz="5400" dirty="0"/>
              <a:t>Young People, the faith and vocational discernment</a:t>
            </a:r>
          </a:p>
        </p:txBody>
      </p:sp>
      <p:sp>
        <p:nvSpPr>
          <p:cNvPr id="3" name="Subtitle 2"/>
          <p:cNvSpPr>
            <a:spLocks noGrp="1"/>
          </p:cNvSpPr>
          <p:nvPr>
            <p:ph type="subTitle" idx="1"/>
          </p:nvPr>
        </p:nvSpPr>
        <p:spPr>
          <a:xfrm>
            <a:off x="2441530" y="3652849"/>
            <a:ext cx="8393129" cy="1679171"/>
          </a:xfrm>
        </p:spPr>
        <p:txBody>
          <a:bodyPr>
            <a:noAutofit/>
          </a:bodyPr>
          <a:lstStyle/>
          <a:p>
            <a:r>
              <a:rPr lang="en-US" sz="2500" dirty="0"/>
              <a:t>XV Ordinary General Assembly of the             Synod of Bishops</a:t>
            </a:r>
          </a:p>
          <a:p>
            <a:r>
              <a:rPr lang="en-US" sz="2500" dirty="0"/>
              <a:t>October 2018</a:t>
            </a:r>
          </a:p>
        </p:txBody>
      </p:sp>
      <p:pic>
        <p:nvPicPr>
          <p:cNvPr id="7" name="Picture 6">
            <a:extLst>
              <a:ext uri="{FF2B5EF4-FFF2-40B4-BE49-F238E27FC236}">
                <a16:creationId xmlns:a16="http://schemas.microsoft.com/office/drawing/2014/main" id="{1C067F1A-C294-4EAE-A30D-7672AB72E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21266748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D76CCA-80D8-40FF-8B32-4013A4D86E7B}"/>
              </a:ext>
            </a:extLst>
          </p:cNvPr>
          <p:cNvSpPr>
            <a:spLocks noGrp="1"/>
          </p:cNvSpPr>
          <p:nvPr>
            <p:ph idx="4294967295"/>
          </p:nvPr>
        </p:nvSpPr>
        <p:spPr>
          <a:xfrm>
            <a:off x="853828" y="581314"/>
            <a:ext cx="9604375" cy="5332598"/>
          </a:xfrm>
        </p:spPr>
        <p:txBody>
          <a:bodyPr>
            <a:normAutofit fontScale="92500" lnSpcReduction="20000"/>
          </a:bodyPr>
          <a:lstStyle/>
          <a:p>
            <a:pPr marL="0" indent="0">
              <a:buNone/>
            </a:pPr>
            <a:r>
              <a:rPr lang="en-GB" sz="3200" dirty="0"/>
              <a:t>Accompanied by wise and generous guides, help them respond to the call you make to each of them, to realize a proper plan of life and achieve happiness. Keep their hearts open to dreaming great dreams and make them concerned for the good of others. </a:t>
            </a:r>
          </a:p>
          <a:p>
            <a:pPr marL="0" indent="0">
              <a:buNone/>
            </a:pPr>
            <a:r>
              <a:rPr lang="en-GB" sz="3200" dirty="0"/>
              <a:t>Like the Beloved Disciple, may they stand at the foot of the Cross, to receive your Mother as a gift from you. May they be witnesses to your Resurrection and be aware that you are at their side as they joyously proclaim you as Lord. </a:t>
            </a:r>
          </a:p>
          <a:p>
            <a:pPr marL="0" indent="0">
              <a:buNone/>
            </a:pPr>
            <a:r>
              <a:rPr lang="en-GB" sz="3200" dirty="0"/>
              <a:t>Amen.</a:t>
            </a:r>
          </a:p>
          <a:p>
            <a:endParaRPr lang="en-GB" sz="1600" dirty="0"/>
          </a:p>
        </p:txBody>
      </p:sp>
      <p:pic>
        <p:nvPicPr>
          <p:cNvPr id="4" name="Picture 3">
            <a:extLst>
              <a:ext uri="{FF2B5EF4-FFF2-40B4-BE49-F238E27FC236}">
                <a16:creationId xmlns:a16="http://schemas.microsoft.com/office/drawing/2014/main" id="{108D1B72-87D2-4E70-AEAC-24F72078F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20707320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719171"/>
            <a:ext cx="8637073" cy="2541431"/>
          </a:xfrm>
        </p:spPr>
        <p:txBody>
          <a:bodyPr/>
          <a:lstStyle/>
          <a:p>
            <a:r>
              <a:rPr lang="en-US" dirty="0"/>
              <a:t>THE SYNOD AND WHAT IT DOES</a:t>
            </a:r>
          </a:p>
        </p:txBody>
      </p:sp>
      <p:sp>
        <p:nvSpPr>
          <p:cNvPr id="3" name="Subtitle 2"/>
          <p:cNvSpPr>
            <a:spLocks noGrp="1"/>
          </p:cNvSpPr>
          <p:nvPr>
            <p:ph type="subTitle" idx="1"/>
          </p:nvPr>
        </p:nvSpPr>
        <p:spPr/>
        <p:txBody>
          <a:bodyPr>
            <a:normAutofit fontScale="92500" lnSpcReduction="10000"/>
          </a:bodyPr>
          <a:lstStyle/>
          <a:p>
            <a:r>
              <a:rPr lang="en-US" sz="5400" dirty="0"/>
              <a:t>PART ONE</a:t>
            </a:r>
          </a:p>
        </p:txBody>
      </p:sp>
      <p:pic>
        <p:nvPicPr>
          <p:cNvPr id="4" name="Picture 3">
            <a:extLst>
              <a:ext uri="{FF2B5EF4-FFF2-40B4-BE49-F238E27FC236}">
                <a16:creationId xmlns:a16="http://schemas.microsoft.com/office/drawing/2014/main" id="{416483BB-D7E2-40FF-9036-06D423230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17651898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synod is a group, not an event</a:t>
            </a:r>
          </a:p>
        </p:txBody>
      </p:sp>
      <p:grpSp>
        <p:nvGrpSpPr>
          <p:cNvPr id="8" name="Group 7"/>
          <p:cNvGrpSpPr/>
          <p:nvPr/>
        </p:nvGrpSpPr>
        <p:grpSpPr>
          <a:xfrm>
            <a:off x="599963" y="2273769"/>
            <a:ext cx="11592037" cy="3225871"/>
            <a:chOff x="667159" y="2273769"/>
            <a:chExt cx="11592037" cy="322587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59" y="2273769"/>
              <a:ext cx="5498275" cy="2416646"/>
            </a:xfrm>
            <a:prstGeom prst="roundRect">
              <a:avLst>
                <a:gd name="adj" fmla="val 8594"/>
              </a:avLst>
            </a:prstGeom>
            <a:solidFill>
              <a:srgbClr val="FFFFFF">
                <a:shade val="85000"/>
              </a:srgbClr>
            </a:solidFill>
            <a:ln>
              <a:noFill/>
            </a:ln>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164" y="2478490"/>
              <a:ext cx="4238007" cy="2542804"/>
            </a:xfrm>
            <a:prstGeom prst="roundRect">
              <a:avLst>
                <a:gd name="adj" fmla="val 8594"/>
              </a:avLst>
            </a:prstGeom>
            <a:solidFill>
              <a:srgbClr val="FFFFFF">
                <a:shade val="85000"/>
              </a:srgbClr>
            </a:solidFill>
            <a:ln>
              <a:noFill/>
            </a:ln>
            <a:effectLst/>
          </p:spPr>
        </p:pic>
        <p:sp>
          <p:nvSpPr>
            <p:cNvPr id="5" name="Striped Right Arrow 4"/>
            <p:cNvSpPr/>
            <p:nvPr/>
          </p:nvSpPr>
          <p:spPr>
            <a:xfrm rot="1067226">
              <a:off x="6281530" y="3227749"/>
              <a:ext cx="1113183" cy="93427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39670" y="5130308"/>
              <a:ext cx="4820479" cy="369332"/>
            </a:xfrm>
            <a:prstGeom prst="rect">
              <a:avLst/>
            </a:prstGeom>
            <a:noFill/>
          </p:spPr>
          <p:txBody>
            <a:bodyPr wrap="square" rtlCol="0">
              <a:spAutoFit/>
            </a:bodyPr>
            <a:lstStyle/>
            <a:p>
              <a:pPr algn="ctr"/>
              <a:r>
                <a:rPr lang="en-US" dirty="0"/>
                <a:t>Second Vatican Council (1962-1965)</a:t>
              </a:r>
            </a:p>
          </p:txBody>
        </p:sp>
        <p:sp>
          <p:nvSpPr>
            <p:cNvPr id="7" name="TextBox 6"/>
            <p:cNvSpPr txBox="1"/>
            <p:nvPr/>
          </p:nvSpPr>
          <p:spPr>
            <a:xfrm>
              <a:off x="7438717" y="5130308"/>
              <a:ext cx="4820479" cy="369332"/>
            </a:xfrm>
            <a:prstGeom prst="rect">
              <a:avLst/>
            </a:prstGeom>
            <a:noFill/>
          </p:spPr>
          <p:txBody>
            <a:bodyPr wrap="square" rtlCol="0">
              <a:spAutoFit/>
            </a:bodyPr>
            <a:lstStyle/>
            <a:p>
              <a:pPr algn="ctr"/>
              <a:r>
                <a:rPr lang="en-US" dirty="0"/>
                <a:t>Synod of Bishops</a:t>
              </a:r>
            </a:p>
          </p:txBody>
        </p:sp>
      </p:grpSp>
      <p:pic>
        <p:nvPicPr>
          <p:cNvPr id="9" name="Picture 8">
            <a:extLst>
              <a:ext uri="{FF2B5EF4-FFF2-40B4-BE49-F238E27FC236}">
                <a16:creationId xmlns:a16="http://schemas.microsoft.com/office/drawing/2014/main" id="{B56B1022-1BC3-42CC-92C6-0EBE869D0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3987" y="5448151"/>
            <a:ext cx="1285184" cy="944706"/>
          </a:xfrm>
          <a:prstGeom prst="rect">
            <a:avLst/>
          </a:prstGeom>
        </p:spPr>
      </p:pic>
    </p:spTree>
    <p:extLst>
      <p:ext uri="{BB962C8B-B14F-4D97-AF65-F5344CB8AC3E}">
        <p14:creationId xmlns:p14="http://schemas.microsoft.com/office/powerpoint/2010/main" val="1329309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Like most groups, it meets every                 now and then</a:t>
            </a:r>
          </a:p>
        </p:txBody>
      </p:sp>
      <p:sp>
        <p:nvSpPr>
          <p:cNvPr id="3" name="TextBox 2"/>
          <p:cNvSpPr txBox="1"/>
          <p:nvPr/>
        </p:nvSpPr>
        <p:spPr>
          <a:xfrm>
            <a:off x="1158056" y="2093976"/>
            <a:ext cx="10356574" cy="3877985"/>
          </a:xfrm>
          <a:prstGeom prst="rect">
            <a:avLst/>
          </a:prstGeom>
          <a:noFill/>
        </p:spPr>
        <p:txBody>
          <a:bodyPr wrap="square" rtlCol="0">
            <a:spAutoFit/>
          </a:bodyPr>
          <a:lstStyle/>
          <a:p>
            <a:pPr marL="285750" indent="-285750">
              <a:lnSpc>
                <a:spcPct val="150000"/>
              </a:lnSpc>
              <a:buFont typeface="Arial" charset="0"/>
              <a:buChar char="•"/>
            </a:pPr>
            <a:r>
              <a:rPr lang="en-US" sz="3200" dirty="0"/>
              <a:t>Ordinary General Assemblies </a:t>
            </a:r>
            <a:br>
              <a:rPr lang="en-US" sz="1600" dirty="0"/>
            </a:br>
            <a:r>
              <a:rPr lang="en-US" sz="1600" dirty="0"/>
              <a:t>(planned meetings </a:t>
            </a:r>
            <a:r>
              <a:rPr lang="mr-IN" sz="1600" dirty="0"/>
              <a:t>–</a:t>
            </a:r>
            <a:r>
              <a:rPr lang="en-US" sz="1600" dirty="0"/>
              <a:t> roughly every three or four years)</a:t>
            </a:r>
          </a:p>
          <a:p>
            <a:pPr marL="285750" indent="-285750">
              <a:lnSpc>
                <a:spcPct val="150000"/>
              </a:lnSpc>
              <a:buFont typeface="Arial" charset="0"/>
              <a:buChar char="•"/>
            </a:pPr>
            <a:r>
              <a:rPr lang="en-US" sz="3200" dirty="0"/>
              <a:t>Extraordinary General Assemblies </a:t>
            </a:r>
            <a:br>
              <a:rPr lang="en-US" sz="1600" dirty="0"/>
            </a:br>
            <a:r>
              <a:rPr lang="en-US" sz="1600" dirty="0"/>
              <a:t>(called to discuss urgent matters. There have been three since 1965)</a:t>
            </a:r>
          </a:p>
          <a:p>
            <a:pPr marL="285750" indent="-285750">
              <a:lnSpc>
                <a:spcPct val="150000"/>
              </a:lnSpc>
              <a:buFont typeface="Arial" charset="0"/>
              <a:buChar char="•"/>
            </a:pPr>
            <a:r>
              <a:rPr lang="en-US" sz="3200" dirty="0"/>
              <a:t>Special Assemblies</a:t>
            </a:r>
            <a:br>
              <a:rPr lang="en-US" sz="1600" dirty="0"/>
            </a:br>
            <a:r>
              <a:rPr lang="en-US" sz="1600" dirty="0"/>
              <a:t>(Called to discuss regional matters, and involving only people from that region)</a:t>
            </a:r>
            <a:br>
              <a:rPr lang="en-US" sz="2000" dirty="0"/>
            </a:br>
            <a:endParaRPr lang="en-US" sz="2000" dirty="0"/>
          </a:p>
        </p:txBody>
      </p:sp>
      <p:pic>
        <p:nvPicPr>
          <p:cNvPr id="4" name="Picture 3">
            <a:extLst>
              <a:ext uri="{FF2B5EF4-FFF2-40B4-BE49-F238E27FC236}">
                <a16:creationId xmlns:a16="http://schemas.microsoft.com/office/drawing/2014/main" id="{1437DDAC-E8CC-4FDC-8089-D7BA6EE27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259921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General assemblies</a:t>
            </a:r>
          </a:p>
        </p:txBody>
      </p:sp>
      <p:grpSp>
        <p:nvGrpSpPr>
          <p:cNvPr id="12" name="Group 11"/>
          <p:cNvGrpSpPr/>
          <p:nvPr/>
        </p:nvGrpSpPr>
        <p:grpSpPr>
          <a:xfrm>
            <a:off x="516555" y="2323580"/>
            <a:ext cx="11265990" cy="3349133"/>
            <a:chOff x="516555" y="2323580"/>
            <a:chExt cx="11265990" cy="3349133"/>
          </a:xfrm>
        </p:grpSpPr>
        <p:pic>
          <p:nvPicPr>
            <p:cNvPr id="7" name="Picture 6"/>
            <p:cNvPicPr>
              <a:picLocks noChangeAspect="1"/>
            </p:cNvPicPr>
            <p:nvPr/>
          </p:nvPicPr>
          <p:blipFill>
            <a:blip r:embed="rId3"/>
            <a:stretch>
              <a:fillRect/>
            </a:stretch>
          </p:blipFill>
          <p:spPr>
            <a:xfrm>
              <a:off x="4627147" y="2323580"/>
              <a:ext cx="3072443" cy="2040102"/>
            </a:xfrm>
            <a:prstGeom prst="roundRect">
              <a:avLst>
                <a:gd name="adj" fmla="val 8594"/>
              </a:avLst>
            </a:prstGeom>
            <a:solidFill>
              <a:srgbClr val="FFFFFF">
                <a:shade val="85000"/>
              </a:srgbClr>
            </a:solidFill>
            <a:ln>
              <a:noFill/>
            </a:ln>
            <a:effectLst/>
          </p:spPr>
        </p:pic>
        <p:pic>
          <p:nvPicPr>
            <p:cNvPr id="3" name="Picture 2"/>
            <p:cNvPicPr>
              <a:picLocks noChangeAspect="1"/>
            </p:cNvPicPr>
            <p:nvPr/>
          </p:nvPicPr>
          <p:blipFill>
            <a:blip r:embed="rId4"/>
            <a:stretch>
              <a:fillRect/>
            </a:stretch>
          </p:blipFill>
          <p:spPr>
            <a:xfrm>
              <a:off x="1701703" y="2457635"/>
              <a:ext cx="1331920" cy="1314161"/>
            </a:xfrm>
            <a:prstGeom prst="rect">
              <a:avLst/>
            </a:prstGeom>
          </p:spPr>
        </p:pic>
        <p:sp>
          <p:nvSpPr>
            <p:cNvPr id="4" name="TextBox 3"/>
            <p:cNvSpPr txBox="1"/>
            <p:nvPr/>
          </p:nvSpPr>
          <p:spPr>
            <a:xfrm>
              <a:off x="516555" y="3887609"/>
              <a:ext cx="3329889" cy="1785104"/>
            </a:xfrm>
            <a:prstGeom prst="rect">
              <a:avLst/>
            </a:prstGeom>
            <a:noFill/>
          </p:spPr>
          <p:txBody>
            <a:bodyPr wrap="square" rtlCol="0">
              <a:spAutoFit/>
            </a:bodyPr>
            <a:lstStyle/>
            <a:p>
              <a:pPr algn="ctr"/>
              <a:r>
                <a:rPr lang="en-US" sz="2800" b="1" dirty="0" err="1"/>
                <a:t>Instrumentum</a:t>
              </a:r>
              <a:r>
                <a:rPr lang="en-US" sz="2800" b="1" dirty="0"/>
                <a:t> </a:t>
              </a:r>
              <a:r>
                <a:rPr lang="en-US" sz="2800" b="1" dirty="0" err="1"/>
                <a:t>Laboris</a:t>
              </a:r>
              <a:endParaRPr lang="en-US" sz="2800" b="1" dirty="0"/>
            </a:p>
            <a:p>
              <a:pPr algn="ctr"/>
              <a:endParaRPr lang="en-US" dirty="0"/>
            </a:p>
            <a:p>
              <a:pPr algn="ctr"/>
              <a:r>
                <a:rPr lang="en-US" dirty="0"/>
                <a:t>(working document, based on responses to consultation)</a:t>
              </a:r>
            </a:p>
          </p:txBody>
        </p:sp>
        <p:sp>
          <p:nvSpPr>
            <p:cNvPr id="6" name="TextBox 5"/>
            <p:cNvSpPr txBox="1"/>
            <p:nvPr/>
          </p:nvSpPr>
          <p:spPr>
            <a:xfrm>
              <a:off x="4400247" y="4782901"/>
              <a:ext cx="3329889" cy="523220"/>
            </a:xfrm>
            <a:prstGeom prst="rect">
              <a:avLst/>
            </a:prstGeom>
            <a:noFill/>
          </p:spPr>
          <p:txBody>
            <a:bodyPr wrap="square" rtlCol="0">
              <a:spAutoFit/>
            </a:bodyPr>
            <a:lstStyle/>
            <a:p>
              <a:pPr algn="ctr"/>
              <a:r>
                <a:rPr lang="en-US" sz="2800" b="1" dirty="0"/>
                <a:t>Assembly</a:t>
              </a:r>
            </a:p>
          </p:txBody>
        </p:sp>
        <p:sp>
          <p:nvSpPr>
            <p:cNvPr id="5" name="Striped Right Arrow 4"/>
            <p:cNvSpPr/>
            <p:nvPr/>
          </p:nvSpPr>
          <p:spPr>
            <a:xfrm>
              <a:off x="3354605" y="3087886"/>
              <a:ext cx="1113183" cy="93427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p:cNvSpPr/>
            <p:nvPr/>
          </p:nvSpPr>
          <p:spPr>
            <a:xfrm>
              <a:off x="7823790" y="2876492"/>
              <a:ext cx="1113183" cy="93427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9293114" y="2457635"/>
              <a:ext cx="1648971" cy="1626984"/>
            </a:xfrm>
            <a:prstGeom prst="rect">
              <a:avLst/>
            </a:prstGeom>
          </p:spPr>
        </p:pic>
        <p:sp>
          <p:nvSpPr>
            <p:cNvPr id="10" name="TextBox 9"/>
            <p:cNvSpPr txBox="1"/>
            <p:nvPr/>
          </p:nvSpPr>
          <p:spPr>
            <a:xfrm>
              <a:off x="8452656" y="4151959"/>
              <a:ext cx="3329889" cy="1508105"/>
            </a:xfrm>
            <a:prstGeom prst="rect">
              <a:avLst/>
            </a:prstGeom>
            <a:noFill/>
          </p:spPr>
          <p:txBody>
            <a:bodyPr wrap="square" rtlCol="0">
              <a:spAutoFit/>
            </a:bodyPr>
            <a:lstStyle/>
            <a:p>
              <a:pPr algn="ctr"/>
              <a:r>
                <a:rPr lang="en-US" sz="2800" b="1" dirty="0"/>
                <a:t>Apostolic Exhortation</a:t>
              </a:r>
            </a:p>
            <a:p>
              <a:pPr algn="ctr"/>
              <a:endParaRPr lang="en-US" dirty="0"/>
            </a:p>
            <a:p>
              <a:pPr algn="ctr"/>
              <a:r>
                <a:rPr lang="en-US" dirty="0"/>
                <a:t>(Concluding document)</a:t>
              </a:r>
            </a:p>
          </p:txBody>
        </p:sp>
      </p:grpSp>
      <p:pic>
        <p:nvPicPr>
          <p:cNvPr id="13" name="Picture 12">
            <a:extLst>
              <a:ext uri="{FF2B5EF4-FFF2-40B4-BE49-F238E27FC236}">
                <a16:creationId xmlns:a16="http://schemas.microsoft.com/office/drawing/2014/main" id="{E10A679E-ECEB-400B-94C7-6B3C622074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659" y="5727404"/>
            <a:ext cx="1285184" cy="944706"/>
          </a:xfrm>
          <a:prstGeom prst="rect">
            <a:avLst/>
          </a:prstGeom>
        </p:spPr>
      </p:pic>
    </p:spTree>
    <p:extLst>
      <p:ext uri="{BB962C8B-B14F-4D97-AF65-F5344CB8AC3E}">
        <p14:creationId xmlns:p14="http://schemas.microsoft.com/office/powerpoint/2010/main" val="946048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EXAMPLES</a:t>
            </a:r>
          </a:p>
        </p:txBody>
      </p:sp>
      <p:sp>
        <p:nvSpPr>
          <p:cNvPr id="11" name="TextBox 10"/>
          <p:cNvSpPr txBox="1"/>
          <p:nvPr/>
        </p:nvSpPr>
        <p:spPr>
          <a:xfrm>
            <a:off x="1451579" y="2026643"/>
            <a:ext cx="9354966" cy="2862322"/>
          </a:xfrm>
          <a:prstGeom prst="rect">
            <a:avLst/>
          </a:prstGeom>
          <a:noFill/>
        </p:spPr>
        <p:txBody>
          <a:bodyPr wrap="square" rtlCol="0">
            <a:spAutoFit/>
          </a:bodyPr>
          <a:lstStyle/>
          <a:p>
            <a:pPr>
              <a:lnSpc>
                <a:spcPct val="150000"/>
              </a:lnSpc>
            </a:pPr>
            <a:r>
              <a:rPr lang="en-US" sz="2000" b="1" dirty="0"/>
              <a:t>YEAR		TOPIC						APOSTOLIC EXHORTATION</a:t>
            </a:r>
          </a:p>
          <a:p>
            <a:pPr>
              <a:lnSpc>
                <a:spcPct val="150000"/>
              </a:lnSpc>
            </a:pPr>
            <a:r>
              <a:rPr lang="en-US" sz="2000" dirty="0"/>
              <a:t>1974		</a:t>
            </a:r>
            <a:r>
              <a:rPr lang="en-US" sz="2000" dirty="0" err="1"/>
              <a:t>Evangelisation</a:t>
            </a:r>
            <a:r>
              <a:rPr lang="en-US" sz="2000" dirty="0"/>
              <a:t> on the Modern World		</a:t>
            </a:r>
            <a:r>
              <a:rPr lang="en-US" sz="2000" i="1" dirty="0" err="1"/>
              <a:t>Evangelii</a:t>
            </a:r>
            <a:r>
              <a:rPr lang="en-US" sz="2000" i="1" dirty="0"/>
              <a:t> </a:t>
            </a:r>
            <a:r>
              <a:rPr lang="en-US" sz="2000" i="1" dirty="0" err="1"/>
              <a:t>Nuntiandi</a:t>
            </a:r>
            <a:endParaRPr lang="en-US" sz="2000" i="1" dirty="0"/>
          </a:p>
          <a:p>
            <a:pPr>
              <a:lnSpc>
                <a:spcPct val="150000"/>
              </a:lnSpc>
            </a:pPr>
            <a:r>
              <a:rPr lang="en-US" sz="2000" dirty="0"/>
              <a:t>1977		Catechesis in Our Time					</a:t>
            </a:r>
            <a:r>
              <a:rPr lang="en-US" sz="2000" i="1" dirty="0" err="1"/>
              <a:t>Catechesi</a:t>
            </a:r>
            <a:r>
              <a:rPr lang="en-US" sz="2000" i="1" dirty="0"/>
              <a:t> </a:t>
            </a:r>
            <a:r>
              <a:rPr lang="en-US" sz="2000" i="1" dirty="0" err="1"/>
              <a:t>Tradendae</a:t>
            </a:r>
            <a:endParaRPr lang="en-US" sz="2000" i="1" dirty="0"/>
          </a:p>
          <a:p>
            <a:pPr>
              <a:lnSpc>
                <a:spcPct val="150000"/>
              </a:lnSpc>
            </a:pPr>
            <a:r>
              <a:rPr lang="en-US" sz="2000" dirty="0"/>
              <a:t>1987		The Vocation &amp; Mission of the Laity			</a:t>
            </a:r>
            <a:r>
              <a:rPr lang="en-US" sz="2000" i="1" dirty="0" err="1"/>
              <a:t>Christifideles</a:t>
            </a:r>
            <a:r>
              <a:rPr lang="en-US" sz="2000" i="1" dirty="0"/>
              <a:t> </a:t>
            </a:r>
            <a:r>
              <a:rPr lang="en-US" sz="2000" i="1" dirty="0" err="1"/>
              <a:t>Laici</a:t>
            </a:r>
            <a:endParaRPr lang="en-US" sz="2000" i="1" dirty="0"/>
          </a:p>
          <a:p>
            <a:pPr>
              <a:lnSpc>
                <a:spcPct val="150000"/>
              </a:lnSpc>
            </a:pPr>
            <a:r>
              <a:rPr lang="en-US" sz="2000" dirty="0"/>
              <a:t>2012		The New </a:t>
            </a:r>
            <a:r>
              <a:rPr lang="en-US" sz="2000" dirty="0" err="1"/>
              <a:t>Evangelisation</a:t>
            </a:r>
            <a:r>
              <a:rPr lang="en-US" sz="2000" dirty="0"/>
              <a:t>					</a:t>
            </a:r>
            <a:r>
              <a:rPr lang="en-US" sz="2000" i="1" dirty="0" err="1"/>
              <a:t>Evangelii</a:t>
            </a:r>
            <a:r>
              <a:rPr lang="en-US" sz="2000" i="1" dirty="0"/>
              <a:t> </a:t>
            </a:r>
            <a:r>
              <a:rPr lang="en-US" sz="2000" i="1" dirty="0" err="1"/>
              <a:t>Gaudium</a:t>
            </a:r>
            <a:r>
              <a:rPr lang="en-US" sz="2000" i="1" dirty="0"/>
              <a:t> (Pope Francis)</a:t>
            </a:r>
            <a:endParaRPr lang="en-US" sz="2000" dirty="0"/>
          </a:p>
          <a:p>
            <a:pPr>
              <a:lnSpc>
                <a:spcPct val="150000"/>
              </a:lnSpc>
            </a:pPr>
            <a:r>
              <a:rPr lang="en-US" sz="2000" dirty="0"/>
              <a:t>2015		The Vocation &amp; Mission of the Family		</a:t>
            </a:r>
            <a:r>
              <a:rPr lang="en-US" sz="2000" i="1" dirty="0" err="1"/>
              <a:t>Amoris</a:t>
            </a:r>
            <a:r>
              <a:rPr lang="en-US" sz="2000" i="1" dirty="0"/>
              <a:t> Laetitia</a:t>
            </a:r>
            <a:endParaRPr lang="en-US" sz="2000" dirty="0"/>
          </a:p>
        </p:txBody>
      </p:sp>
      <p:pic>
        <p:nvPicPr>
          <p:cNvPr id="4" name="Picture 3">
            <a:extLst>
              <a:ext uri="{FF2B5EF4-FFF2-40B4-BE49-F238E27FC236}">
                <a16:creationId xmlns:a16="http://schemas.microsoft.com/office/drawing/2014/main" id="{B5B83DED-A702-4EBB-B548-C4BD3FA8B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1854803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KEEPING IT SIMPLE</a:t>
            </a:r>
          </a:p>
        </p:txBody>
      </p:sp>
      <p:sp>
        <p:nvSpPr>
          <p:cNvPr id="11" name="TextBox 10"/>
          <p:cNvSpPr txBox="1"/>
          <p:nvPr/>
        </p:nvSpPr>
        <p:spPr>
          <a:xfrm>
            <a:off x="1318162" y="2145396"/>
            <a:ext cx="8989620" cy="1938992"/>
          </a:xfrm>
          <a:prstGeom prst="rect">
            <a:avLst/>
          </a:prstGeom>
          <a:noFill/>
        </p:spPr>
        <p:txBody>
          <a:bodyPr wrap="square" rtlCol="0">
            <a:spAutoFit/>
          </a:bodyPr>
          <a:lstStyle/>
          <a:p>
            <a:r>
              <a:rPr lang="en-US" sz="2400" dirty="0"/>
              <a:t>The Synod of Bishops is a group that advises the Pope. </a:t>
            </a:r>
          </a:p>
          <a:p>
            <a:endParaRPr lang="en-US" sz="2400" dirty="0"/>
          </a:p>
          <a:p>
            <a:r>
              <a:rPr lang="en-US" sz="2400" dirty="0"/>
              <a:t>It meets every few years to discuss important topics.</a:t>
            </a:r>
          </a:p>
          <a:p>
            <a:endParaRPr lang="en-US" sz="2400" dirty="0"/>
          </a:p>
          <a:p>
            <a:r>
              <a:rPr lang="en-US" sz="2400" dirty="0"/>
              <a:t>Afterwards the Pope issues a teaching document.</a:t>
            </a:r>
          </a:p>
        </p:txBody>
      </p:sp>
      <p:pic>
        <p:nvPicPr>
          <p:cNvPr id="4" name="Picture 3">
            <a:extLst>
              <a:ext uri="{FF2B5EF4-FFF2-40B4-BE49-F238E27FC236}">
                <a16:creationId xmlns:a16="http://schemas.microsoft.com/office/drawing/2014/main" id="{7F22F2DE-11F9-4F8C-9C0E-17F6FE8B08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4659" y="4968095"/>
            <a:ext cx="1285184" cy="944706"/>
          </a:xfrm>
          <a:prstGeom prst="rect">
            <a:avLst/>
          </a:prstGeom>
        </p:spPr>
      </p:pic>
    </p:spTree>
    <p:extLst>
      <p:ext uri="{BB962C8B-B14F-4D97-AF65-F5344CB8AC3E}">
        <p14:creationId xmlns:p14="http://schemas.microsoft.com/office/powerpoint/2010/main" val="1192742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492</TotalTime>
  <Words>837</Words>
  <Application>Microsoft Office PowerPoint</Application>
  <PresentationFormat>Widescreen</PresentationFormat>
  <Paragraphs>106</Paragraphs>
  <Slides>22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Gill Sans MT</vt:lpstr>
      <vt:lpstr>Mangal</vt:lpstr>
      <vt:lpstr>Gallery</vt:lpstr>
      <vt:lpstr>Young People, the faith and vocational discernment</vt:lpstr>
      <vt:lpstr>Synod prayer</vt:lpstr>
      <vt:lpstr>PowerPoint Presentation</vt:lpstr>
      <vt:lpstr>THE SYNOD AND WHAT IT DOES</vt:lpstr>
      <vt:lpstr>The synod is a group, not an event</vt:lpstr>
      <vt:lpstr>Like most groups, it meets every                 now and then</vt:lpstr>
      <vt:lpstr>ORDINARY General assemblies</vt:lpstr>
      <vt:lpstr>SOME EXAMPLES</vt:lpstr>
      <vt:lpstr>KEEPING IT SIMPLE</vt:lpstr>
      <vt:lpstr>THE XV General assembly, and where it’s coming from</vt:lpstr>
      <vt:lpstr>PowerPoint Presentation</vt:lpstr>
      <vt:lpstr>It flows from “the joy of the gospel”</vt:lpstr>
      <vt:lpstr>So, what’s up for discussion..?</vt:lpstr>
      <vt:lpstr>What Happens Next..?</vt:lpstr>
      <vt:lpstr>OCTOBER 2018 – THE ACTUAL ASSEMBLY</vt:lpstr>
      <vt:lpstr>How is a synod run?</vt:lpstr>
      <vt:lpstr>Young People, the faith and vocational discernment</vt:lpstr>
      <vt:lpstr>Mock synod</vt:lpstr>
      <vt:lpstr>Closing prayer</vt:lpstr>
      <vt:lpstr>PowerPoint Presentation</vt:lpstr>
      <vt:lpstr>Mock synod</vt:lpstr>
      <vt:lpstr>Young People, the faith and vocational discernment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People, the faith and vocational discernment</dc:title>
  <dc:creator>Jack Regan</dc:creator>
  <cp:lastModifiedBy>David Wheat</cp:lastModifiedBy>
  <cp:revision>38</cp:revision>
  <cp:lastPrinted>2018-05-18T15:17:04Z</cp:lastPrinted>
  <dcterms:created xsi:type="dcterms:W3CDTF">2017-01-23T12:19:32Z</dcterms:created>
  <dcterms:modified xsi:type="dcterms:W3CDTF">2018-09-03T11:17:39Z</dcterms:modified>
</cp:coreProperties>
</file>