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72" r:id="rId7"/>
    <p:sldId id="263" r:id="rId8"/>
    <p:sldId id="273" r:id="rId9"/>
    <p:sldId id="262" r:id="rId10"/>
    <p:sldId id="261" r:id="rId11"/>
    <p:sldId id="264" r:id="rId12"/>
    <p:sldId id="266" r:id="rId13"/>
    <p:sldId id="267" r:id="rId14"/>
    <p:sldId id="265" r:id="rId15"/>
    <p:sldId id="268" r:id="rId16"/>
    <p:sldId id="269" r:id="rId17"/>
    <p:sldId id="270" r:id="rId18"/>
    <p:sldId id="271"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981"/>
  </p:normalViewPr>
  <p:slideViewPr>
    <p:cSldViewPr snapToGrid="0">
      <p:cViewPr varScale="1">
        <p:scale>
          <a:sx n="92" d="100"/>
          <a:sy n="92" d="100"/>
        </p:scale>
        <p:origin x="784" y="176"/>
      </p:cViewPr>
      <p:guideLst/>
    </p:cSldViewPr>
  </p:slideViewPr>
  <p:notesTextViewPr>
    <p:cViewPr>
      <p:scale>
        <a:sx n="1" d="1"/>
        <a:sy n="1" d="1"/>
      </p:scale>
      <p:origin x="0" y="0"/>
    </p:cViewPr>
  </p:notesTextViewPr>
  <p:notesViewPr>
    <p:cSldViewPr snapToGrid="0">
      <p:cViewPr varScale="1">
        <p:scale>
          <a:sx n="69" d="100"/>
          <a:sy n="69" d="100"/>
        </p:scale>
        <p:origin x="364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48B55-BD06-264B-B0E7-2F2AA5934D9B}" type="datetimeFigureOut">
              <a:rPr lang="en-US" smtClean="0"/>
              <a:t>9/22/22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684ED-3A96-4247-BB89-F76161DC61F4}" type="slidenum">
              <a:rPr lang="en-US" smtClean="0"/>
              <a:t>‹#›</a:t>
            </a:fld>
            <a:endParaRPr lang="en-US"/>
          </a:p>
        </p:txBody>
      </p:sp>
    </p:spTree>
    <p:extLst>
      <p:ext uri="{BB962C8B-B14F-4D97-AF65-F5344CB8AC3E}">
        <p14:creationId xmlns:p14="http://schemas.microsoft.com/office/powerpoint/2010/main" val="228645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Introduce myself</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Would like this to be a conversation – put questions in the chat, and also I’ll stop and take questions at appropriate moments along the way.  There will be time for conversation at the end.</a:t>
            </a:r>
          </a:p>
        </p:txBody>
      </p:sp>
      <p:sp>
        <p:nvSpPr>
          <p:cNvPr id="4" name="Slide Number Placeholder 3"/>
          <p:cNvSpPr>
            <a:spLocks noGrp="1"/>
          </p:cNvSpPr>
          <p:nvPr>
            <p:ph type="sldNum" sz="quarter" idx="5"/>
          </p:nvPr>
        </p:nvSpPr>
        <p:spPr/>
        <p:txBody>
          <a:bodyPr/>
          <a:lstStyle/>
          <a:p>
            <a:fld id="{BE2684ED-3A96-4247-BB89-F76161DC61F4}" type="slidenum">
              <a:rPr lang="en-US" smtClean="0"/>
              <a:t>1</a:t>
            </a:fld>
            <a:endParaRPr lang="en-US"/>
          </a:p>
        </p:txBody>
      </p:sp>
    </p:spTree>
    <p:extLst>
      <p:ext uri="{BB962C8B-B14F-4D97-AF65-F5344CB8AC3E}">
        <p14:creationId xmlns:p14="http://schemas.microsoft.com/office/powerpoint/2010/main" val="367462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chat which of these resonates with you </a:t>
            </a:r>
          </a:p>
        </p:txBody>
      </p:sp>
      <p:sp>
        <p:nvSpPr>
          <p:cNvPr id="4" name="Slide Number Placeholder 3"/>
          <p:cNvSpPr>
            <a:spLocks noGrp="1"/>
          </p:cNvSpPr>
          <p:nvPr>
            <p:ph type="sldNum" sz="quarter" idx="5"/>
          </p:nvPr>
        </p:nvSpPr>
        <p:spPr/>
        <p:txBody>
          <a:bodyPr/>
          <a:lstStyle/>
          <a:p>
            <a:fld id="{BE2684ED-3A96-4247-BB89-F76161DC61F4}" type="slidenum">
              <a:rPr lang="en-US" smtClean="0"/>
              <a:t>2</a:t>
            </a:fld>
            <a:endParaRPr lang="en-US"/>
          </a:p>
        </p:txBody>
      </p:sp>
    </p:spTree>
    <p:extLst>
      <p:ext uri="{BB962C8B-B14F-4D97-AF65-F5344CB8AC3E}">
        <p14:creationId xmlns:p14="http://schemas.microsoft.com/office/powerpoint/2010/main" val="253015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DAVID AND GOLIATH - PROPHETIC ROLE OF YOUNG PEOPLE IN BIBLE AND CHURCH HISTORY!</a:t>
            </a:r>
          </a:p>
        </p:txBody>
      </p:sp>
      <p:sp>
        <p:nvSpPr>
          <p:cNvPr id="4" name="Slide Number Placeholder 3"/>
          <p:cNvSpPr>
            <a:spLocks noGrp="1"/>
          </p:cNvSpPr>
          <p:nvPr>
            <p:ph type="sldNum" sz="quarter" idx="5"/>
          </p:nvPr>
        </p:nvSpPr>
        <p:spPr/>
        <p:txBody>
          <a:bodyPr/>
          <a:lstStyle/>
          <a:p>
            <a:fld id="{BE2684ED-3A96-4247-BB89-F76161DC61F4}" type="slidenum">
              <a:rPr lang="en-US" smtClean="0"/>
              <a:t>4</a:t>
            </a:fld>
            <a:endParaRPr lang="en-US"/>
          </a:p>
        </p:txBody>
      </p:sp>
    </p:spTree>
    <p:extLst>
      <p:ext uri="{BB962C8B-B14F-4D97-AF65-F5344CB8AC3E}">
        <p14:creationId xmlns:p14="http://schemas.microsoft.com/office/powerpoint/2010/main" val="1385694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684ED-3A96-4247-BB89-F76161DC61F4}" type="slidenum">
              <a:rPr lang="en-US" smtClean="0"/>
              <a:t>16</a:t>
            </a:fld>
            <a:endParaRPr lang="en-US"/>
          </a:p>
        </p:txBody>
      </p:sp>
    </p:spTree>
    <p:extLst>
      <p:ext uri="{BB962C8B-B14F-4D97-AF65-F5344CB8AC3E}">
        <p14:creationId xmlns:p14="http://schemas.microsoft.com/office/powerpoint/2010/main" val="382401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684ED-3A96-4247-BB89-F76161DC61F4}" type="slidenum">
              <a:rPr lang="en-US" smtClean="0"/>
              <a:t>17</a:t>
            </a:fld>
            <a:endParaRPr lang="en-US"/>
          </a:p>
        </p:txBody>
      </p:sp>
    </p:spTree>
    <p:extLst>
      <p:ext uri="{BB962C8B-B14F-4D97-AF65-F5344CB8AC3E}">
        <p14:creationId xmlns:p14="http://schemas.microsoft.com/office/powerpoint/2010/main" val="39996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684ED-3A96-4247-BB89-F76161DC61F4}" type="slidenum">
              <a:rPr lang="en-US" smtClean="0"/>
              <a:t>18</a:t>
            </a:fld>
            <a:endParaRPr lang="en-US"/>
          </a:p>
        </p:txBody>
      </p:sp>
    </p:spTree>
    <p:extLst>
      <p:ext uri="{BB962C8B-B14F-4D97-AF65-F5344CB8AC3E}">
        <p14:creationId xmlns:p14="http://schemas.microsoft.com/office/powerpoint/2010/main" val="52928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684ED-3A96-4247-BB89-F76161DC61F4}" type="slidenum">
              <a:rPr lang="en-US" smtClean="0"/>
              <a:t>19</a:t>
            </a:fld>
            <a:endParaRPr lang="en-US"/>
          </a:p>
        </p:txBody>
      </p:sp>
    </p:spTree>
    <p:extLst>
      <p:ext uri="{BB962C8B-B14F-4D97-AF65-F5344CB8AC3E}">
        <p14:creationId xmlns:p14="http://schemas.microsoft.com/office/powerpoint/2010/main" val="428312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CF3F7-7219-D8A5-0DDF-C06DEF3F9F9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33763D-E63D-F959-97EE-6E642A484B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9BCB812-6FC2-846D-BEA6-2C788AB14123}"/>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5" name="Footer Placeholder 4">
            <a:extLst>
              <a:ext uri="{FF2B5EF4-FFF2-40B4-BE49-F238E27FC236}">
                <a16:creationId xmlns:a16="http://schemas.microsoft.com/office/drawing/2014/main" id="{D40ABAB5-DABF-EE23-1013-37897B8CC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05B60-D276-D33F-8D36-0E167707EA00}"/>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153243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81F4-35AE-4567-EEFB-4F99AA3E475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CF16AC-7A0B-6F7F-89A6-9D056507A9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B7A4DD-54FE-9CCA-0550-AD3A05D94FC0}"/>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5" name="Footer Placeholder 4">
            <a:extLst>
              <a:ext uri="{FF2B5EF4-FFF2-40B4-BE49-F238E27FC236}">
                <a16:creationId xmlns:a16="http://schemas.microsoft.com/office/drawing/2014/main" id="{F47DBC38-D071-6F30-CA39-63F3172A0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1D042-AD8B-2A29-6BFA-A50741FA0CB6}"/>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267575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F92A2B-E814-F80F-71D0-549DAF3625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DBDFD5-8120-82F4-7028-7F160D7771F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CB547B-25CE-AD74-97E5-B9D50DAC9DD3}"/>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5" name="Footer Placeholder 4">
            <a:extLst>
              <a:ext uri="{FF2B5EF4-FFF2-40B4-BE49-F238E27FC236}">
                <a16:creationId xmlns:a16="http://schemas.microsoft.com/office/drawing/2014/main" id="{932DBD6D-D51F-902D-AA0E-64B118D75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CB435-0DDD-432E-2D04-CBF6C9197D54}"/>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310028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C916-2D30-9AF6-D7EE-CBDBB245D0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63B0B6-E8DD-265B-D4FA-DFEF74F5CC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1AA3BD-20FA-F01D-87E4-9F5CDF9C87BA}"/>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5" name="Footer Placeholder 4">
            <a:extLst>
              <a:ext uri="{FF2B5EF4-FFF2-40B4-BE49-F238E27FC236}">
                <a16:creationId xmlns:a16="http://schemas.microsoft.com/office/drawing/2014/main" id="{3BD8D1E9-A957-94B3-C01D-C0AB30BBB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94C15-4D30-F478-E4EB-DCCDB73DA06F}"/>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257793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C3D0-B642-98AC-A330-11A1866B29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F941E1E-7196-445A-81BD-BB8B9253D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6CFDDB-CD2C-9ABE-4E7B-E8DEAD34C1A0}"/>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5" name="Footer Placeholder 4">
            <a:extLst>
              <a:ext uri="{FF2B5EF4-FFF2-40B4-BE49-F238E27FC236}">
                <a16:creationId xmlns:a16="http://schemas.microsoft.com/office/drawing/2014/main" id="{B60CAFE2-C1BD-90D0-223E-C34B0C35E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463E1-EA0D-FAF4-20F4-F4B686E504A6}"/>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217828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BB8CC-4696-5595-1F03-52E2B9C2AA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A3AA20-E201-EB36-BFF4-C8A1757F180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80EC3B0-1B73-5302-0718-681F1320CE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B16727-029B-C5BD-EBBB-F144088F57A8}"/>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6" name="Footer Placeholder 5">
            <a:extLst>
              <a:ext uri="{FF2B5EF4-FFF2-40B4-BE49-F238E27FC236}">
                <a16:creationId xmlns:a16="http://schemas.microsoft.com/office/drawing/2014/main" id="{0E74540B-3E1D-F7E8-23D0-33F386EDC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8E489-E5EF-FF0E-6339-B8CCC559BB2D}"/>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168829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3DD8C-020E-2C49-D92D-2962C6538AF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ADEB09-2450-3C12-95F7-C0E32E1D6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E4A17E1-6AC7-BC07-6301-4E270B529A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7C0D4E-9CB1-DD05-7344-46EBDD0CD6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58AFF1-AC1F-BDE3-32E9-CEF3D3F4791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B245CC4-2B94-BD66-9350-737049F81332}"/>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8" name="Footer Placeholder 7">
            <a:extLst>
              <a:ext uri="{FF2B5EF4-FFF2-40B4-BE49-F238E27FC236}">
                <a16:creationId xmlns:a16="http://schemas.microsoft.com/office/drawing/2014/main" id="{7EDFC005-EA09-23BD-F618-47DC6B3FF1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17CCFD-2B74-F294-615F-DFAD6A065981}"/>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196236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65AD-4FD4-D4A0-9377-7F3E004E07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973ADE3-B57E-7160-0D93-D8CCD472CBC0}"/>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4" name="Footer Placeholder 3">
            <a:extLst>
              <a:ext uri="{FF2B5EF4-FFF2-40B4-BE49-F238E27FC236}">
                <a16:creationId xmlns:a16="http://schemas.microsoft.com/office/drawing/2014/main" id="{941B9723-33A1-F558-BB0B-52CE4A478F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0F286F-8F42-4D08-FE46-A070B70CBB28}"/>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73507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CA54F-E970-3842-4A0A-742F7000D550}"/>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3" name="Footer Placeholder 2">
            <a:extLst>
              <a:ext uri="{FF2B5EF4-FFF2-40B4-BE49-F238E27FC236}">
                <a16:creationId xmlns:a16="http://schemas.microsoft.com/office/drawing/2014/main" id="{62FB1583-56D6-EF13-DF90-BD9AB862E6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4AC9A-FF10-0F33-AFA2-4DB2927933BA}"/>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365792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D826-9524-CAC7-78CB-8A77A007F0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50FB91E-1036-F157-0C1F-D4C4A5450C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41B359B-133F-6018-3CF4-12592036B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7609E4-DE1C-521B-EB89-5199C4F6B7D7}"/>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6" name="Footer Placeholder 5">
            <a:extLst>
              <a:ext uri="{FF2B5EF4-FFF2-40B4-BE49-F238E27FC236}">
                <a16:creationId xmlns:a16="http://schemas.microsoft.com/office/drawing/2014/main" id="{8B36235C-016C-8A02-C068-680C97F46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DC804-B9F3-89A7-FE0E-FA4967850213}"/>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2583692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4E2E-EA56-3079-89B9-AA7DDDEC49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2A396F0-DC2D-E655-AF61-5D4FA2ED0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CD515E-C16C-B955-59D8-A8DB25FDB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381257-F3C4-A895-C379-5DA4C186E478}"/>
              </a:ext>
            </a:extLst>
          </p:cNvPr>
          <p:cNvSpPr>
            <a:spLocks noGrp="1"/>
          </p:cNvSpPr>
          <p:nvPr>
            <p:ph type="dt" sz="half" idx="10"/>
          </p:nvPr>
        </p:nvSpPr>
        <p:spPr/>
        <p:txBody>
          <a:bodyPr/>
          <a:lstStyle/>
          <a:p>
            <a:fld id="{9014CDE0-9733-634E-9EC7-69A7BAD1710C}" type="datetimeFigureOut">
              <a:rPr lang="en-US" smtClean="0"/>
              <a:t>9/21/22</a:t>
            </a:fld>
            <a:endParaRPr lang="en-US"/>
          </a:p>
        </p:txBody>
      </p:sp>
      <p:sp>
        <p:nvSpPr>
          <p:cNvPr id="6" name="Footer Placeholder 5">
            <a:extLst>
              <a:ext uri="{FF2B5EF4-FFF2-40B4-BE49-F238E27FC236}">
                <a16:creationId xmlns:a16="http://schemas.microsoft.com/office/drawing/2014/main" id="{B49AFAD5-BBD9-86AA-D131-2189761A7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46B8B-A9FA-9A5F-DC10-19E9D48EBBA9}"/>
              </a:ext>
            </a:extLst>
          </p:cNvPr>
          <p:cNvSpPr>
            <a:spLocks noGrp="1"/>
          </p:cNvSpPr>
          <p:nvPr>
            <p:ph type="sldNum" sz="quarter" idx="12"/>
          </p:nvPr>
        </p:nvSpPr>
        <p:spPr/>
        <p:txBody>
          <a:bodyPr/>
          <a:lstStyle/>
          <a:p>
            <a:fld id="{D95DE21B-AF55-B040-9CE9-2EE789CFD4B6}" type="slidenum">
              <a:rPr lang="en-US" smtClean="0"/>
              <a:t>‹#›</a:t>
            </a:fld>
            <a:endParaRPr lang="en-US"/>
          </a:p>
        </p:txBody>
      </p:sp>
    </p:spTree>
    <p:extLst>
      <p:ext uri="{BB962C8B-B14F-4D97-AF65-F5344CB8AC3E}">
        <p14:creationId xmlns:p14="http://schemas.microsoft.com/office/powerpoint/2010/main" val="80248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C292F1-66B2-9E2F-0F37-69CAF80B65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D553CA-83FF-B770-BF48-8D8936611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09F6D0-0E51-6728-801B-D8F7B1AA58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4CDE0-9733-634E-9EC7-69A7BAD1710C}" type="datetimeFigureOut">
              <a:rPr lang="en-US" smtClean="0"/>
              <a:t>9/21/22</a:t>
            </a:fld>
            <a:endParaRPr lang="en-US"/>
          </a:p>
        </p:txBody>
      </p:sp>
      <p:sp>
        <p:nvSpPr>
          <p:cNvPr id="5" name="Footer Placeholder 4">
            <a:extLst>
              <a:ext uri="{FF2B5EF4-FFF2-40B4-BE49-F238E27FC236}">
                <a16:creationId xmlns:a16="http://schemas.microsoft.com/office/drawing/2014/main" id="{86D1917A-7797-B430-2AA4-1209D4A0C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B1FA73-62EC-3BF2-DB3C-70AFF563EE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DE21B-AF55-B040-9CE9-2EE789CFD4B6}" type="slidenum">
              <a:rPr lang="en-US" smtClean="0"/>
              <a:t>‹#›</a:t>
            </a:fld>
            <a:endParaRPr lang="en-US"/>
          </a:p>
        </p:txBody>
      </p:sp>
    </p:spTree>
    <p:extLst>
      <p:ext uri="{BB962C8B-B14F-4D97-AF65-F5344CB8AC3E}">
        <p14:creationId xmlns:p14="http://schemas.microsoft.com/office/powerpoint/2010/main" val="358578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millionminutes.org/accompaniment-resources-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illionminutes.org/futur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millionminutes.org/courtyard-resources-1" TargetMode="External"/><Relationship Id="rId4" Type="http://schemas.openxmlformats.org/officeDocument/2006/relationships/hyperlink" Target="https://www.wordonfire.org/video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grass, person, little&#10;&#10;Description automatically generated">
            <a:extLst>
              <a:ext uri="{FF2B5EF4-FFF2-40B4-BE49-F238E27FC236}">
                <a16:creationId xmlns:a16="http://schemas.microsoft.com/office/drawing/2014/main" id="{8DA96EA2-1E81-D019-C438-82C505733BC0}"/>
              </a:ext>
            </a:extLst>
          </p:cNvPr>
          <p:cNvPicPr>
            <a:picLocks noChangeAspect="1"/>
          </p:cNvPicPr>
          <p:nvPr/>
        </p:nvPicPr>
        <p:blipFill rotWithShape="1">
          <a:blip r:embed="rId3"/>
          <a:srcRect t="5436"/>
          <a:stretch/>
        </p:blipFill>
        <p:spPr>
          <a:xfrm>
            <a:off x="2522358" y="10"/>
            <a:ext cx="9669642" cy="6857990"/>
          </a:xfrm>
          <a:prstGeom prst="rect">
            <a:avLst/>
          </a:prstGeom>
        </p:spPr>
      </p:pic>
      <p:sp>
        <p:nvSpPr>
          <p:cNvPr id="15"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3FC8A-D2E9-137E-49CB-6B01A53D7204}"/>
              </a:ext>
            </a:extLst>
          </p:cNvPr>
          <p:cNvSpPr>
            <a:spLocks noGrp="1"/>
          </p:cNvSpPr>
          <p:nvPr>
            <p:ph type="ctrTitle"/>
          </p:nvPr>
        </p:nvSpPr>
        <p:spPr>
          <a:xfrm>
            <a:off x="952228" y="743447"/>
            <a:ext cx="3973385" cy="3692028"/>
          </a:xfrm>
          <a:noFill/>
        </p:spPr>
        <p:txBody>
          <a:bodyPr>
            <a:normAutofit/>
          </a:bodyPr>
          <a:lstStyle/>
          <a:p>
            <a:pPr algn="l"/>
            <a:r>
              <a:rPr lang="en-US" sz="5200"/>
              <a:t>Religious Identity of Catholic Teenagers</a:t>
            </a:r>
          </a:p>
        </p:txBody>
      </p:sp>
      <p:sp>
        <p:nvSpPr>
          <p:cNvPr id="3" name="Subtitle 2">
            <a:extLst>
              <a:ext uri="{FF2B5EF4-FFF2-40B4-BE49-F238E27FC236}">
                <a16:creationId xmlns:a16="http://schemas.microsoft.com/office/drawing/2014/main" id="{1A557F40-F3BD-77BB-55F9-5A28461F205D}"/>
              </a:ext>
            </a:extLst>
          </p:cNvPr>
          <p:cNvSpPr>
            <a:spLocks noGrp="1"/>
          </p:cNvSpPr>
          <p:nvPr>
            <p:ph type="subTitle" idx="1"/>
          </p:nvPr>
        </p:nvSpPr>
        <p:spPr>
          <a:xfrm>
            <a:off x="952229" y="4629234"/>
            <a:ext cx="3973386" cy="1485319"/>
          </a:xfrm>
          <a:noFill/>
        </p:spPr>
        <p:txBody>
          <a:bodyPr>
            <a:normAutofit/>
          </a:bodyPr>
          <a:lstStyle/>
          <a:p>
            <a:pPr algn="l"/>
            <a:r>
              <a:rPr lang="en-US"/>
              <a:t>Avril Baigent</a:t>
            </a:r>
          </a:p>
          <a:p>
            <a:pPr algn="l"/>
            <a:r>
              <a:rPr lang="en-US"/>
              <a:t>avril.c.baigent@durham.ac.uk</a:t>
            </a:r>
          </a:p>
        </p:txBody>
      </p:sp>
    </p:spTree>
    <p:extLst>
      <p:ext uri="{BB962C8B-B14F-4D97-AF65-F5344CB8AC3E}">
        <p14:creationId xmlns:p14="http://schemas.microsoft.com/office/powerpoint/2010/main" val="206466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70103-FCF3-35C8-696F-399C3B06458D}"/>
              </a:ext>
            </a:extLst>
          </p:cNvPr>
          <p:cNvSpPr>
            <a:spLocks noGrp="1"/>
          </p:cNvSpPr>
          <p:nvPr>
            <p:ph type="title"/>
          </p:nvPr>
        </p:nvSpPr>
        <p:spPr>
          <a:xfrm>
            <a:off x="836679" y="723898"/>
            <a:ext cx="6002110" cy="1495425"/>
          </a:xfrm>
        </p:spPr>
        <p:txBody>
          <a:bodyPr>
            <a:normAutofit fontScale="90000"/>
          </a:bodyPr>
          <a:lstStyle/>
          <a:p>
            <a:r>
              <a:rPr lang="en-GB" sz="4000" dirty="0">
                <a:latin typeface="Calibri" panose="020F0502020204030204" pitchFamily="34" charset="0"/>
                <a:ea typeface="Calibri" panose="020F0502020204030204" pitchFamily="34" charset="0"/>
                <a:cs typeface="Times New Roman" panose="02020603050405020304" pitchFamily="18" charset="0"/>
              </a:rPr>
              <a:t>Significant but low-key identity:</a:t>
            </a:r>
            <a:br>
              <a:rPr lang="en-GB" sz="4000" dirty="0">
                <a:latin typeface="Calibri" panose="020F0502020204030204" pitchFamily="34" charset="0"/>
                <a:ea typeface="Calibri" panose="020F0502020204030204" pitchFamily="34"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8353EF7E-5F47-468E-75A8-BDBCB1598DB4}"/>
              </a:ext>
            </a:extLst>
          </p:cNvPr>
          <p:cNvSpPr>
            <a:spLocks noGrp="1"/>
          </p:cNvSpPr>
          <p:nvPr>
            <p:ph idx="1"/>
          </p:nvPr>
        </p:nvSpPr>
        <p:spPr>
          <a:xfrm>
            <a:off x="836680" y="1778000"/>
            <a:ext cx="6002110" cy="4356101"/>
          </a:xfrm>
        </p:spPr>
        <p:txBody>
          <a:bodyPr>
            <a:normAutofit/>
          </a:bodyPr>
          <a:lstStyle/>
          <a:p>
            <a:pPr marL="0" indent="0">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GB" i="1" dirty="0">
                <a:effectLst/>
                <a:latin typeface="Calibri" panose="020F0502020204030204" pitchFamily="34" charset="0"/>
                <a:ea typeface="Calibri" panose="020F0502020204030204" pitchFamily="34" charset="0"/>
                <a:cs typeface="Times New Roman" panose="02020603050405020304" pitchFamily="18" charset="0"/>
              </a:rPr>
              <a:t>Leon: I’ll say “I ALWAYS have it on” &lt;laughs&gt; Um, it’s the best, you know, reminder, like even when I’m not thinking about it, it’s there, which is quite sort of mirrors my faith in a sense… as in you’re not always thinking about “Oh I wonder what God would think about that” &lt;laughter&gt;  you know, you live your life and then, you think about it once in a while</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outdoor, sky, sunset, sun&#10;&#10;Description automatically generated">
            <a:extLst>
              <a:ext uri="{FF2B5EF4-FFF2-40B4-BE49-F238E27FC236}">
                <a16:creationId xmlns:a16="http://schemas.microsoft.com/office/drawing/2014/main" id="{6F5B428A-6814-4D35-8383-F25C0CB240FF}"/>
              </a:ext>
            </a:extLst>
          </p:cNvPr>
          <p:cNvPicPr>
            <a:picLocks noChangeAspect="1"/>
          </p:cNvPicPr>
          <p:nvPr/>
        </p:nvPicPr>
        <p:blipFill rotWithShape="1">
          <a:blip r:embed="rId2"/>
          <a:srcRect t="13086" r="-1" b="9646"/>
          <a:stretch/>
        </p:blipFill>
        <p:spPr>
          <a:xfrm>
            <a:off x="7199440" y="10"/>
            <a:ext cx="4992560" cy="6857990"/>
          </a:xfrm>
          <a:prstGeom prst="rect">
            <a:avLst/>
          </a:prstGeom>
          <a:effectLst/>
        </p:spPr>
      </p:pic>
    </p:spTree>
    <p:extLst>
      <p:ext uri="{BB962C8B-B14F-4D97-AF65-F5344CB8AC3E}">
        <p14:creationId xmlns:p14="http://schemas.microsoft.com/office/powerpoint/2010/main" val="340340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72BFDC-0454-2917-0CE8-E29C7D48066F}"/>
              </a:ext>
            </a:extLst>
          </p:cNvPr>
          <p:cNvSpPr>
            <a:spLocks noGrp="1"/>
          </p:cNvSpPr>
          <p:nvPr>
            <p:ph idx="1"/>
          </p:nvPr>
        </p:nvSpPr>
        <p:spPr>
          <a:xfrm>
            <a:off x="4965431" y="1536289"/>
            <a:ext cx="6586489" cy="3785419"/>
          </a:xfrm>
        </p:spPr>
        <p:txBody>
          <a:bodyPr>
            <a:normAutofit/>
          </a:bodyPr>
          <a:lstStyle/>
          <a:p>
            <a:pPr marL="0" indent="0">
              <a:buNone/>
            </a:pPr>
            <a:r>
              <a:rPr lang="en-GB" sz="2200" dirty="0">
                <a:effectLst/>
                <a:latin typeface="Calibri" panose="020F0502020204030204" pitchFamily="34" charset="0"/>
                <a:ea typeface="Calibri" panose="020F0502020204030204" pitchFamily="34" charset="0"/>
                <a:cs typeface="Times New Roman" panose="02020603050405020304" pitchFamily="18" charset="0"/>
              </a:rPr>
              <a:t>Importance of family, peers, community (parish and school communities)</a:t>
            </a:r>
          </a:p>
          <a:p>
            <a:pPr marL="0" indent="0">
              <a:buNone/>
            </a:pPr>
            <a:r>
              <a:rPr lang="en-GB" sz="2200" dirty="0">
                <a:effectLst/>
                <a:latin typeface="Calibri" panose="020F0502020204030204" pitchFamily="34" charset="0"/>
                <a:ea typeface="Calibri" panose="020F0502020204030204" pitchFamily="34" charset="0"/>
                <a:cs typeface="Times New Roman" panose="02020603050405020304" pitchFamily="18" charset="0"/>
              </a:rPr>
              <a:t>Actively engaged – but their own way of being Catholic,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eg</a:t>
            </a:r>
            <a:r>
              <a:rPr lang="en-GB" sz="2200" dirty="0">
                <a:effectLst/>
                <a:latin typeface="Calibri" panose="020F0502020204030204" pitchFamily="34" charset="0"/>
                <a:ea typeface="Calibri" panose="020F0502020204030204" pitchFamily="34" charset="0"/>
                <a:cs typeface="Times New Roman" panose="02020603050405020304" pitchFamily="18" charset="0"/>
              </a:rPr>
              <a:t> praying every day and not going to Mass, or going to Mass every week and not praying</a:t>
            </a:r>
          </a:p>
          <a:p>
            <a:pPr marL="0" indent="0">
              <a:buNone/>
            </a:pP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GB" sz="2200" dirty="0">
                <a:effectLst/>
                <a:ea typeface="Calibri" panose="020F0502020204030204" pitchFamily="34" charset="0"/>
                <a:cs typeface="Helvetica" pitchFamily="2" charset="0"/>
              </a:rPr>
              <a:t>Tom: </a:t>
            </a:r>
            <a:r>
              <a:rPr lang="en-GB" sz="2200" i="1" dirty="0">
                <a:effectLst/>
                <a:ea typeface="Calibri" panose="020F0502020204030204" pitchFamily="34" charset="0"/>
                <a:cs typeface="Helvetica" pitchFamily="2" charset="0"/>
              </a:rPr>
              <a:t>Hmm… The crucifix in the graveyard over there. What I thought it was, it’s what happens to our faith when we don’t keep up with, keep up with that? Keep praying, keeping it strong, it starts getting a bit tattered?</a:t>
            </a:r>
            <a:r>
              <a:rPr lang="en-GB" sz="2200" i="1" kern="50" baseline="30000" dirty="0">
                <a:effectLst/>
                <a:ea typeface="Calibri" panose="020F0502020204030204" pitchFamily="34" charset="0"/>
                <a:cs typeface="Helvetica" pitchFamily="2" charset="0"/>
              </a:rPr>
              <a:t>⁠</a:t>
            </a:r>
            <a:endParaRPr lang="en-GB" sz="2200" i="1" dirty="0">
              <a:effectLst/>
              <a:ea typeface="Calibri" panose="020F0502020204030204" pitchFamily="34" charset="0"/>
              <a:cs typeface="Times New Roman" panose="02020603050405020304" pitchFamily="18" charset="0"/>
            </a:endParaRPr>
          </a:p>
          <a:p>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pic>
        <p:nvPicPr>
          <p:cNvPr id="5" name="Picture 4" descr="A picture containing tree, outdoor, wooded&#10;&#10;Description automatically generated">
            <a:extLst>
              <a:ext uri="{FF2B5EF4-FFF2-40B4-BE49-F238E27FC236}">
                <a16:creationId xmlns:a16="http://schemas.microsoft.com/office/drawing/2014/main" id="{94DB4038-4E1A-4812-12ED-DBD5E9D05B3C}"/>
              </a:ext>
            </a:extLst>
          </p:cNvPr>
          <p:cNvPicPr>
            <a:picLocks noChangeAspect="1"/>
          </p:cNvPicPr>
          <p:nvPr/>
        </p:nvPicPr>
        <p:blipFill rotWithShape="1">
          <a:blip r:embed="rId2"/>
          <a:srcRect b="9875"/>
          <a:stretch/>
        </p:blipFill>
        <p:spPr>
          <a:xfrm rot="5400000">
            <a:off x="-1111204" y="1111204"/>
            <a:ext cx="6858000" cy="4635591"/>
          </a:xfrm>
          <a:prstGeom prst="rect">
            <a:avLst/>
          </a:prstGeom>
          <a:effectLst/>
        </p:spPr>
      </p:pic>
    </p:spTree>
    <p:extLst>
      <p:ext uri="{BB962C8B-B14F-4D97-AF65-F5344CB8AC3E}">
        <p14:creationId xmlns:p14="http://schemas.microsoft.com/office/powerpoint/2010/main" val="164915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54EA20-A95A-0762-E153-8244281F948D}"/>
              </a:ext>
            </a:extLst>
          </p:cNvPr>
          <p:cNvSpPr>
            <a:spLocks noGrp="1"/>
          </p:cNvSpPr>
          <p:nvPr>
            <p:ph type="title"/>
          </p:nvPr>
        </p:nvSpPr>
        <p:spPr>
          <a:xfrm>
            <a:off x="838200" y="365125"/>
            <a:ext cx="10515600" cy="1325563"/>
          </a:xfrm>
        </p:spPr>
        <p:txBody>
          <a:bodyPr>
            <a:normAutofit/>
          </a:bodyPr>
          <a:lstStyle/>
          <a:p>
            <a:r>
              <a:rPr lang="en-US" dirty="0"/>
              <a:t>Significant gaps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39562B-B85E-F70E-4425-F6368817FFAE}"/>
              </a:ext>
            </a:extLst>
          </p:cNvPr>
          <p:cNvSpPr>
            <a:spLocks noGrp="1"/>
          </p:cNvSpPr>
          <p:nvPr>
            <p:ph idx="1"/>
          </p:nvPr>
        </p:nvSpPr>
        <p:spPr>
          <a:xfrm>
            <a:off x="838200" y="1825625"/>
            <a:ext cx="10515600" cy="4351338"/>
          </a:xfrm>
        </p:spPr>
        <p:txBody>
          <a:bodyPr>
            <a:norm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Little devotion to the</a:t>
            </a:r>
            <a:r>
              <a:rPr lang="en-GB" dirty="0">
                <a:effectLst/>
                <a:latin typeface="Calibri" panose="020F0502020204030204" pitchFamily="34" charset="0"/>
                <a:ea typeface="Calibri" panose="020F0502020204030204" pitchFamily="34" charset="0"/>
                <a:cs typeface="Times New Roman" panose="02020603050405020304" pitchFamily="18" charset="0"/>
              </a:rPr>
              <a:t> Eucharist – communion as community</a:t>
            </a:r>
          </a:p>
          <a:p>
            <a:r>
              <a:rPr lang="en-GB" dirty="0">
                <a:effectLst/>
                <a:latin typeface="Calibri" panose="020F0502020204030204" pitchFamily="34" charset="0"/>
                <a:ea typeface="Calibri" panose="020F0502020204030204" pitchFamily="34" charset="0"/>
                <a:cs typeface="Times New Roman" panose="02020603050405020304" pitchFamily="18" charset="0"/>
              </a:rPr>
              <a:t>About half not bothered about weekly Mass going – stricter families</a:t>
            </a:r>
          </a:p>
          <a:p>
            <a:r>
              <a:rPr lang="en-GB" dirty="0">
                <a:effectLst/>
                <a:latin typeface="Calibri" panose="020F0502020204030204" pitchFamily="34" charset="0"/>
                <a:ea typeface="Calibri" panose="020F0502020204030204" pitchFamily="34" charset="0"/>
                <a:cs typeface="Times New Roman" panose="02020603050405020304" pitchFamily="18" charset="0"/>
              </a:rPr>
              <a:t>Personal relationship with God ≠ active discipleship</a:t>
            </a:r>
          </a:p>
          <a:p>
            <a:endParaRPr lang="en-US" dirty="0"/>
          </a:p>
        </p:txBody>
      </p:sp>
    </p:spTree>
    <p:extLst>
      <p:ext uri="{BB962C8B-B14F-4D97-AF65-F5344CB8AC3E}">
        <p14:creationId xmlns:p14="http://schemas.microsoft.com/office/powerpoint/2010/main" val="1911657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2123C-279F-7868-F615-017147820943}"/>
              </a:ext>
            </a:extLst>
          </p:cNvPr>
          <p:cNvSpPr>
            <a:spLocks noGrp="1"/>
          </p:cNvSpPr>
          <p:nvPr>
            <p:ph type="title"/>
          </p:nvPr>
        </p:nvSpPr>
        <p:spPr>
          <a:xfrm>
            <a:off x="836679" y="503241"/>
            <a:ext cx="6002110" cy="1495425"/>
          </a:xfrm>
        </p:spPr>
        <p:txBody>
          <a:bodyPr>
            <a:normAutofit/>
          </a:bodyPr>
          <a:lstStyle/>
          <a:p>
            <a:r>
              <a:rPr lang="en-GB" sz="3400" dirty="0">
                <a:latin typeface="Calibri" panose="020F0502020204030204" pitchFamily="34" charset="0"/>
                <a:ea typeface="Calibri" panose="020F0502020204030204" pitchFamily="34" charset="0"/>
                <a:cs typeface="Times New Roman" panose="02020603050405020304" pitchFamily="18" charset="0"/>
              </a:rPr>
              <a:t>Spiritual apprenticeship/</a:t>
            </a:r>
            <a:br>
              <a:rPr lang="en-GB" sz="3400" dirty="0">
                <a:latin typeface="Calibri" panose="020F0502020204030204" pitchFamily="34" charset="0"/>
                <a:ea typeface="Calibri" panose="020F0502020204030204" pitchFamily="34" charset="0"/>
                <a:cs typeface="Times New Roman" panose="02020603050405020304" pitchFamily="18" charset="0"/>
              </a:rPr>
            </a:br>
            <a:r>
              <a:rPr lang="en-GB" sz="3400" dirty="0">
                <a:latin typeface="Calibri" panose="020F0502020204030204" pitchFamily="34" charset="0"/>
                <a:ea typeface="Calibri" panose="020F0502020204030204" pitchFamily="34" charset="0"/>
                <a:cs typeface="Times New Roman" panose="02020603050405020304" pitchFamily="18" charset="0"/>
              </a:rPr>
              <a:t>Accompaniment </a:t>
            </a:r>
            <a:endParaRPr lang="en-US" sz="3400" dirty="0"/>
          </a:p>
        </p:txBody>
      </p:sp>
      <p:sp>
        <p:nvSpPr>
          <p:cNvPr id="3" name="Content Placeholder 2">
            <a:extLst>
              <a:ext uri="{FF2B5EF4-FFF2-40B4-BE49-F238E27FC236}">
                <a16:creationId xmlns:a16="http://schemas.microsoft.com/office/drawing/2014/main" id="{22B77E64-A061-8D62-0BDF-40802E97EF6B}"/>
              </a:ext>
            </a:extLst>
          </p:cNvPr>
          <p:cNvSpPr>
            <a:spLocks noGrp="1"/>
          </p:cNvSpPr>
          <p:nvPr>
            <p:ph idx="1"/>
          </p:nvPr>
        </p:nvSpPr>
        <p:spPr>
          <a:xfrm>
            <a:off x="836679" y="1998666"/>
            <a:ext cx="6002110" cy="4452933"/>
          </a:xfrm>
        </p:spPr>
        <p:txBody>
          <a:bodyPr>
            <a:normAutofit lnSpcReduction="10000"/>
          </a:bodyPr>
          <a:lstStyle/>
          <a:p>
            <a:r>
              <a:rPr lang="en-GB" sz="2400" u="sng" dirty="0">
                <a:effectLst/>
                <a:latin typeface="Calibri" panose="020F0502020204030204" pitchFamily="34" charset="0"/>
                <a:ea typeface="Calibri" panose="020F0502020204030204" pitchFamily="34" charset="0"/>
                <a:cs typeface="Times New Roman" panose="02020603050405020304" pitchFamily="18" charset="0"/>
                <a:hlinkClick r:id="rId2"/>
              </a:rPr>
              <a:t>https://millionminutes.org/accompaniment-resources-1</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Intentionally forming young people for lives as Catholics – what are our sacramental programmes/school chaplaincy/youth outreach for?</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Where is our hope? Let’s talk about our faith openly</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What is our toolkit for difficult times?</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How as Catholics are we distinctive, and what is our offer to the world?  </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effectLst/>
                <a:latin typeface="Calibri" panose="020F0502020204030204" pitchFamily="34" charset="0"/>
                <a:ea typeface="Calibri" panose="020F0502020204030204" pitchFamily="34" charset="0"/>
                <a:cs typeface="Times New Roman" panose="02020603050405020304" pitchFamily="18" charset="0"/>
              </a:rPr>
              <a:t>Spiritual treasures – examen, lectio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divina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indoor, close&#10;&#10;Description automatically generated">
            <a:extLst>
              <a:ext uri="{FF2B5EF4-FFF2-40B4-BE49-F238E27FC236}">
                <a16:creationId xmlns:a16="http://schemas.microsoft.com/office/drawing/2014/main" id="{6517D821-5B36-E3F8-F472-406472285C53}"/>
              </a:ext>
            </a:extLst>
          </p:cNvPr>
          <p:cNvPicPr>
            <a:picLocks noChangeAspect="1"/>
          </p:cNvPicPr>
          <p:nvPr/>
        </p:nvPicPr>
        <p:blipFill rotWithShape="1">
          <a:blip r:embed="rId3"/>
          <a:srcRect r="22732" b="-1"/>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16365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9348B-529A-64D6-AB97-021F2F2ADC4D}"/>
              </a:ext>
            </a:extLst>
          </p:cNvPr>
          <p:cNvSpPr>
            <a:spLocks noGrp="1"/>
          </p:cNvSpPr>
          <p:nvPr>
            <p:ph type="title"/>
          </p:nvPr>
        </p:nvSpPr>
        <p:spPr>
          <a:xfrm>
            <a:off x="836679" y="723898"/>
            <a:ext cx="6002110" cy="1495425"/>
          </a:xfrm>
        </p:spPr>
        <p:txBody>
          <a:bodyPr>
            <a:normAutofit/>
          </a:bodyPr>
          <a:lstStyle/>
          <a:p>
            <a:r>
              <a:rPr lang="en-US" sz="4000"/>
              <a:t>Moments of Choice</a:t>
            </a:r>
          </a:p>
        </p:txBody>
      </p:sp>
      <p:sp>
        <p:nvSpPr>
          <p:cNvPr id="3" name="Content Placeholder 2">
            <a:extLst>
              <a:ext uri="{FF2B5EF4-FFF2-40B4-BE49-F238E27FC236}">
                <a16:creationId xmlns:a16="http://schemas.microsoft.com/office/drawing/2014/main" id="{7AF256CB-90D6-DBD9-A1BC-7B06BA1DBE43}"/>
              </a:ext>
            </a:extLst>
          </p:cNvPr>
          <p:cNvSpPr>
            <a:spLocks noGrp="1"/>
          </p:cNvSpPr>
          <p:nvPr>
            <p:ph idx="1"/>
          </p:nvPr>
        </p:nvSpPr>
        <p:spPr>
          <a:xfrm>
            <a:off x="598665" y="1845734"/>
            <a:ext cx="6002110" cy="4288368"/>
          </a:xfrm>
        </p:spPr>
        <p:txBody>
          <a:bodyPr>
            <a:normAutofit fontScale="92500"/>
          </a:bodyPr>
          <a:lstStyle/>
          <a:p>
            <a:pPr indent="0">
              <a:spcBef>
                <a:spcPts val="1200"/>
              </a:spcBef>
              <a:spcAft>
                <a:spcPts val="1200"/>
              </a:spcAft>
              <a:buNone/>
              <a:tabLst>
                <a:tab pos="457200" algn="l"/>
                <a:tab pos="685800" algn="l"/>
                <a:tab pos="914400" algn="l"/>
              </a:tabLst>
            </a:pPr>
            <a:r>
              <a:rPr lang="en-GB" sz="2400" kern="50" dirty="0">
                <a:effectLst/>
                <a:ea typeface="Calibri" panose="020F0502020204030204" pitchFamily="34" charset="0"/>
                <a:cs typeface="Helvetica" pitchFamily="2" charset="0"/>
              </a:rPr>
              <a:t>Lena: </a:t>
            </a:r>
            <a:r>
              <a:rPr lang="en-GB" sz="2400" i="1" dirty="0">
                <a:effectLst/>
                <a:ea typeface="Calibri" panose="020F0502020204030204" pitchFamily="34" charset="0"/>
                <a:cs typeface="Helvetica" pitchFamily="2" charset="0"/>
              </a:rPr>
              <a:t>Communion is more forced by your parents &lt;laughs&gt; I’d say but I feel like the sacrament of confirmation is your own decision and I took that decision and I’m happy. </a:t>
            </a:r>
            <a:endParaRPr lang="en-GB" sz="2400" i="1" dirty="0">
              <a:effectLst/>
              <a:ea typeface="Calibri" panose="020F0502020204030204" pitchFamily="34" charset="0"/>
              <a:cs typeface="Times New Roman" panose="02020603050405020304" pitchFamily="18" charset="0"/>
            </a:endParaRPr>
          </a:p>
          <a:p>
            <a:pPr indent="0">
              <a:spcBef>
                <a:spcPts val="1200"/>
              </a:spcBef>
              <a:spcAft>
                <a:spcPts val="1200"/>
              </a:spcAft>
              <a:buNone/>
              <a:tabLst>
                <a:tab pos="457200" algn="l"/>
                <a:tab pos="685800" algn="l"/>
                <a:tab pos="914400" algn="l"/>
              </a:tabLst>
            </a:pPr>
            <a:r>
              <a:rPr lang="en-GB" sz="2400" dirty="0">
                <a:effectLst/>
                <a:ea typeface="Calibri" panose="020F0502020204030204" pitchFamily="34" charset="0"/>
                <a:cs typeface="Helvetica" pitchFamily="2" charset="0"/>
              </a:rPr>
              <a:t>Marianna: </a:t>
            </a:r>
            <a:r>
              <a:rPr lang="en-GB" sz="2400" i="1" dirty="0">
                <a:effectLst/>
                <a:ea typeface="Calibri" panose="020F0502020204030204" pitchFamily="34" charset="0"/>
                <a:cs typeface="Helvetica" pitchFamily="2" charset="0"/>
              </a:rPr>
              <a:t>I think from when you start having your confirmation and you’re making those decisions for yourself and it becomes in your own hands rather than your grandparents telling you what to do and there’s opportunities when they won’t be there and I can chose, do I go to church or not, and I always chose to go because it’s what I believe in.</a:t>
            </a:r>
            <a:r>
              <a:rPr lang="en-GB" sz="2400" i="1" kern="50" baseline="30000" dirty="0">
                <a:effectLst/>
                <a:ea typeface="Calibri" panose="020F0502020204030204" pitchFamily="34" charset="0"/>
                <a:cs typeface="Helvetica" pitchFamily="2" charset="0"/>
              </a:rPr>
              <a:t>⁠</a:t>
            </a:r>
            <a:endParaRPr lang="en-GB" sz="2400" i="1" dirty="0">
              <a:effectLst/>
              <a:ea typeface="Calibri" panose="020F0502020204030204" pitchFamily="34" charset="0"/>
              <a:cs typeface="Times New Roman" panose="02020603050405020304" pitchFamily="18" charset="0"/>
            </a:endParaRPr>
          </a:p>
          <a:p>
            <a:endParaRPr lang="en-US" sz="2000" dirty="0"/>
          </a:p>
        </p:txBody>
      </p:sp>
      <p:pic>
        <p:nvPicPr>
          <p:cNvPr id="4" name="Picture 3" descr="A road with trees on the side&#10;&#10;Description automatically generated with low confidence">
            <a:extLst>
              <a:ext uri="{FF2B5EF4-FFF2-40B4-BE49-F238E27FC236}">
                <a16:creationId xmlns:a16="http://schemas.microsoft.com/office/drawing/2014/main" id="{E0854A42-362F-01A5-6B70-8BCAEA710A79}"/>
              </a:ext>
            </a:extLst>
          </p:cNvPr>
          <p:cNvPicPr>
            <a:picLocks noChangeAspect="1"/>
          </p:cNvPicPr>
          <p:nvPr/>
        </p:nvPicPr>
        <p:blipFill rotWithShape="1">
          <a:blip r:embed="rId2"/>
          <a:srcRect r="-1" b="22732"/>
          <a:stretch/>
        </p:blipFill>
        <p:spPr>
          <a:xfrm>
            <a:off x="7199440" y="10"/>
            <a:ext cx="4992560" cy="6857990"/>
          </a:xfrm>
          <a:prstGeom prst="rect">
            <a:avLst/>
          </a:prstGeom>
          <a:effectLst/>
        </p:spPr>
      </p:pic>
    </p:spTree>
    <p:extLst>
      <p:ext uri="{BB962C8B-B14F-4D97-AF65-F5344CB8AC3E}">
        <p14:creationId xmlns:p14="http://schemas.microsoft.com/office/powerpoint/2010/main" val="200009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009334-7080-55B4-42F8-9B798A5811CA}"/>
              </a:ext>
            </a:extLst>
          </p:cNvPr>
          <p:cNvSpPr>
            <a:spLocks noGrp="1"/>
          </p:cNvSpPr>
          <p:nvPr>
            <p:ph type="title"/>
          </p:nvPr>
        </p:nvSpPr>
        <p:spPr>
          <a:xfrm>
            <a:off x="838200" y="365125"/>
            <a:ext cx="10515600" cy="1325563"/>
          </a:xfrm>
        </p:spPr>
        <p:txBody>
          <a:bodyPr>
            <a:normAutofit/>
          </a:bodyPr>
          <a:lstStyle/>
          <a:p>
            <a:r>
              <a:rPr lang="en-GB" sz="2800">
                <a:latin typeface="Calibri" panose="020F0502020204030204" pitchFamily="34" charset="0"/>
                <a:ea typeface="Calibri" panose="020F0502020204030204" pitchFamily="34" charset="0"/>
                <a:cs typeface="Times New Roman" panose="02020603050405020304" pitchFamily="18" charset="0"/>
              </a:rPr>
              <a:t>Peers– practising young Catholics need other practising young Catholics </a:t>
            </a:r>
            <a:br>
              <a:rPr lang="en-GB" sz="2800">
                <a:latin typeface="Calibri" panose="020F0502020204030204" pitchFamily="34" charset="0"/>
                <a:ea typeface="Calibri" panose="020F0502020204030204" pitchFamily="34" charset="0"/>
                <a:cs typeface="Times New Roman" panose="02020603050405020304" pitchFamily="18" charset="0"/>
              </a:rPr>
            </a:br>
            <a:endParaRPr lang="en-US" sz="28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C05601-DE69-310F-8FCC-A162ADE45B77}"/>
              </a:ext>
            </a:extLst>
          </p:cNvPr>
          <p:cNvSpPr>
            <a:spLocks noGrp="1"/>
          </p:cNvSpPr>
          <p:nvPr>
            <p:ph idx="1"/>
          </p:nvPr>
        </p:nvSpPr>
        <p:spPr>
          <a:xfrm>
            <a:off x="838200" y="1825625"/>
            <a:ext cx="10515600" cy="4351338"/>
          </a:xfrm>
        </p:spPr>
        <p:txBody>
          <a:bodyPr>
            <a:normAutofit/>
          </a:bodyPr>
          <a:lstStyle/>
          <a:p>
            <a:pPr marL="0" indent="0">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Where do they meet? </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000" dirty="0">
                <a:latin typeface="Calibri" panose="020F0502020204030204" pitchFamily="34" charset="0"/>
                <a:ea typeface="Calibri" panose="020F0502020204030204" pitchFamily="34" charset="0"/>
                <a:cs typeface="Times New Roman" panose="02020603050405020304" pitchFamily="18" charset="0"/>
              </a:rPr>
              <a:t>S</a:t>
            </a:r>
            <a:r>
              <a:rPr lang="en-GB" sz="2000" dirty="0">
                <a:effectLst/>
                <a:latin typeface="Calibri" panose="020F0502020204030204" pitchFamily="34" charset="0"/>
                <a:ea typeface="Calibri" panose="020F0502020204030204" pitchFamily="34" charset="0"/>
                <a:cs typeface="Times New Roman" panose="02020603050405020304" pitchFamily="18" charset="0"/>
              </a:rPr>
              <a:t>chool/parish groups/diocesan events/World </a:t>
            </a:r>
            <a:r>
              <a:rPr lang="en-GB" sz="2000" dirty="0">
                <a:latin typeface="Calibri" panose="020F0502020204030204" pitchFamily="34" charset="0"/>
                <a:ea typeface="Calibri" panose="020F0502020204030204" pitchFamily="34" charset="0"/>
                <a:cs typeface="Times New Roman" panose="02020603050405020304" pitchFamily="18" charset="0"/>
              </a:rPr>
              <a:t>Y</a:t>
            </a:r>
            <a:r>
              <a:rPr lang="en-GB" sz="2000" dirty="0">
                <a:effectLst/>
                <a:latin typeface="Calibri" panose="020F0502020204030204" pitchFamily="34" charset="0"/>
                <a:ea typeface="Calibri" panose="020F0502020204030204" pitchFamily="34" charset="0"/>
                <a:cs typeface="Times New Roman" panose="02020603050405020304" pitchFamily="18" charset="0"/>
              </a:rPr>
              <a:t>outh </a:t>
            </a:r>
            <a:r>
              <a:rPr lang="en-GB" sz="2000" dirty="0">
                <a:latin typeface="Calibri" panose="020F0502020204030204" pitchFamily="34" charset="0"/>
                <a:ea typeface="Calibri" panose="020F0502020204030204" pitchFamily="34" charset="0"/>
                <a:cs typeface="Times New Roman" panose="02020603050405020304" pitchFamily="18" charset="0"/>
              </a:rPr>
              <a:t>D</a:t>
            </a:r>
            <a:r>
              <a:rPr lang="en-GB" sz="2000" dirty="0">
                <a:effectLst/>
                <a:latin typeface="Calibri" panose="020F0502020204030204" pitchFamily="34" charset="0"/>
                <a:ea typeface="Calibri" panose="020F0502020204030204" pitchFamily="34" charset="0"/>
                <a:cs typeface="Times New Roman" panose="02020603050405020304" pitchFamily="18" charset="0"/>
              </a:rPr>
              <a:t>ay (WYD at home)</a:t>
            </a:r>
          </a:p>
          <a:p>
            <a:pPr marL="0" indent="0">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GB" sz="2000" i="1" dirty="0">
                <a:effectLst/>
                <a:latin typeface="Calibri" panose="020F0502020204030204" pitchFamily="34" charset="0"/>
                <a:ea typeface="Calibri" panose="020F0502020204030204" pitchFamily="34" charset="0"/>
                <a:cs typeface="Times New Roman" panose="02020603050405020304" pitchFamily="18" charset="0"/>
              </a:rPr>
              <a:t>I:  And what about you, Red, groups and things? Is there anything at Our Lady’s that you go to? </a:t>
            </a:r>
          </a:p>
          <a:p>
            <a:pPr marL="457200" lvl="1" indent="0">
              <a:buNone/>
            </a:pPr>
            <a:r>
              <a:rPr lang="en-GB" sz="2000" i="1" dirty="0">
                <a:effectLst/>
                <a:latin typeface="Calibri" panose="020F0502020204030204" pitchFamily="34" charset="0"/>
                <a:ea typeface="Calibri" panose="020F0502020204030204" pitchFamily="34" charset="0"/>
                <a:cs typeface="Times New Roman" panose="02020603050405020304" pitchFamily="18" charset="0"/>
              </a:rPr>
              <a:t>Red:  The only time I went to something was </a:t>
            </a:r>
            <a:r>
              <a:rPr lang="en-GB" sz="2000" i="1" dirty="0" err="1">
                <a:effectLst/>
                <a:latin typeface="Calibri" panose="020F0502020204030204" pitchFamily="34" charset="0"/>
                <a:ea typeface="Calibri" panose="020F0502020204030204" pitchFamily="34" charset="0"/>
                <a:cs typeface="Times New Roman" panose="02020603050405020304" pitchFamily="18" charset="0"/>
              </a:rPr>
              <a:t>Lux:Be</a:t>
            </a:r>
            <a:r>
              <a:rPr lang="en-GB" sz="2000" i="1" dirty="0">
                <a:effectLst/>
                <a:latin typeface="Calibri" panose="020F0502020204030204" pitchFamily="34" charset="0"/>
                <a:ea typeface="Calibri" panose="020F0502020204030204" pitchFamily="34" charset="0"/>
                <a:cs typeface="Times New Roman" panose="02020603050405020304" pitchFamily="18" charset="0"/>
              </a:rPr>
              <a:t> [diocesan winter youth retreat]</a:t>
            </a:r>
          </a:p>
          <a:p>
            <a:pPr marL="457200" lvl="1" indent="0">
              <a:buNone/>
            </a:pPr>
            <a:r>
              <a:rPr lang="en-GB" sz="2000" i="1" dirty="0">
                <a:effectLst/>
                <a:latin typeface="Calibri" panose="020F0502020204030204" pitchFamily="34" charset="0"/>
                <a:ea typeface="Calibri" panose="020F0502020204030204" pitchFamily="34" charset="0"/>
                <a:cs typeface="Times New Roman" panose="02020603050405020304" pitchFamily="18" charset="0"/>
              </a:rPr>
              <a:t>I:  Ok…. And what was that like.  </a:t>
            </a:r>
          </a:p>
          <a:p>
            <a:pPr marL="457200" lvl="1" indent="0">
              <a:buNone/>
            </a:pPr>
            <a:r>
              <a:rPr lang="en-GB" sz="2000" i="1" dirty="0">
                <a:effectLst/>
                <a:latin typeface="Calibri" panose="020F0502020204030204" pitchFamily="34" charset="0"/>
                <a:ea typeface="Calibri" panose="020F0502020204030204" pitchFamily="34" charset="0"/>
                <a:cs typeface="Times New Roman" panose="02020603050405020304" pitchFamily="18" charset="0"/>
              </a:rPr>
              <a:t>R: It was actually pretty good. Like, I could have talked to a lot of people about their religion, their history of other religion, and how much they go to church and pray every day.  I talked to a lot of people at </a:t>
            </a:r>
            <a:r>
              <a:rPr lang="en-GB" sz="2000" i="1" dirty="0" err="1">
                <a:effectLst/>
                <a:latin typeface="Calibri" panose="020F0502020204030204" pitchFamily="34" charset="0"/>
                <a:ea typeface="Calibri" panose="020F0502020204030204" pitchFamily="34" charset="0"/>
                <a:cs typeface="Times New Roman" panose="02020603050405020304" pitchFamily="18" charset="0"/>
              </a:rPr>
              <a:t>Lux:Be</a:t>
            </a:r>
            <a:r>
              <a:rPr lang="en-GB" sz="2000" i="1" dirty="0">
                <a:effectLst/>
                <a:latin typeface="Calibri" panose="020F0502020204030204" pitchFamily="34" charset="0"/>
                <a:ea typeface="Calibri" panose="020F0502020204030204" pitchFamily="34" charset="0"/>
                <a:cs typeface="Times New Roman" panose="02020603050405020304" pitchFamily="18" charset="0"/>
              </a:rPr>
              <a:t> and it was compared &lt;?&gt;, like, there was one person who prayed like really a lot like every day, and there was one person who prayed like, barely…. You could know other things that you didn’t know before. &lt;thinking&gt; Excepting parents, there was somebody, actually adults, you could talk about faith, just like there’s really barely anyone at school who’s like Christians really.</a:t>
            </a:r>
            <a:r>
              <a:rPr lang="en-GB" sz="2000" i="1" baseline="30000" dirty="0">
                <a:effectLst/>
                <a:latin typeface="Segoe UI Symbol" panose="020B0502040204020203" pitchFamily="34" charset="0"/>
                <a:ea typeface="Calibri" panose="020F0502020204030204" pitchFamily="34" charset="0"/>
                <a:cs typeface="Segoe UI Symbol" panose="020B0502040204020203" pitchFamily="34" charset="0"/>
              </a:rPr>
              <a:t>⁠</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500" dirty="0"/>
          </a:p>
        </p:txBody>
      </p:sp>
    </p:spTree>
    <p:extLst>
      <p:ext uri="{BB962C8B-B14F-4D97-AF65-F5344CB8AC3E}">
        <p14:creationId xmlns:p14="http://schemas.microsoft.com/office/powerpoint/2010/main" val="3920183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974644-45D0-74B1-F910-E9B2245052F4}"/>
              </a:ext>
            </a:extLst>
          </p:cNvPr>
          <p:cNvSpPr>
            <a:spLocks noGrp="1"/>
          </p:cNvSpPr>
          <p:nvPr>
            <p:ph type="title"/>
          </p:nvPr>
        </p:nvSpPr>
        <p:spPr>
          <a:xfrm>
            <a:off x="838200" y="365125"/>
            <a:ext cx="10515600" cy="1325563"/>
          </a:xfrm>
        </p:spPr>
        <p:txBody>
          <a:bodyPr>
            <a:normAutofit/>
          </a:bodyPr>
          <a:lstStyle/>
          <a:p>
            <a:r>
              <a:rPr lang="en-US" dirty="0"/>
              <a:t>Parish Engagement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C2703BE-15AD-CB16-8F4C-5D2C1C746C63}"/>
              </a:ext>
            </a:extLst>
          </p:cNvPr>
          <p:cNvSpPr>
            <a:spLocks noGrp="1"/>
          </p:cNvSpPr>
          <p:nvPr>
            <p:ph idx="1"/>
          </p:nvPr>
        </p:nvSpPr>
        <p:spPr>
          <a:xfrm>
            <a:off x="838200" y="1825625"/>
            <a:ext cx="10515600" cy="4351338"/>
          </a:xfrm>
        </p:spPr>
        <p:txBody>
          <a:bodyPr>
            <a:normAutofit/>
          </a:bodyPr>
          <a:lstStyle/>
          <a:p>
            <a:r>
              <a:rPr lang="en-GB" sz="2200" dirty="0">
                <a:latin typeface="Calibri" panose="020F0502020204030204" pitchFamily="34" charset="0"/>
                <a:ea typeface="Calibri" panose="020F0502020204030204" pitchFamily="34" charset="0"/>
                <a:cs typeface="Times New Roman" panose="02020603050405020304" pitchFamily="18" charset="0"/>
              </a:rPr>
              <a:t>D</a:t>
            </a:r>
            <a:r>
              <a:rPr lang="en-GB" sz="2200" dirty="0">
                <a:effectLst/>
                <a:latin typeface="Calibri" panose="020F0502020204030204" pitchFamily="34" charset="0"/>
                <a:ea typeface="Calibri" panose="020F0502020204030204" pitchFamily="34" charset="0"/>
                <a:cs typeface="Times New Roman" panose="02020603050405020304" pitchFamily="18" charset="0"/>
              </a:rPr>
              <a:t>on’t be afraid to be Catholic – that’s why they are coming </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Importance of prayer – adoration/lectio </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Build relationships</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Have food </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Music group/film group/servers/youth alpha/Sycamore (older teens)/social justice SVP, Million Minutes prepare the future resource </a:t>
            </a:r>
            <a:r>
              <a:rPr lang="en-GB" sz="2200" u="sng" dirty="0">
                <a:effectLst/>
                <a:latin typeface="Calibri" panose="020F0502020204030204" pitchFamily="34" charset="0"/>
                <a:ea typeface="Calibri" panose="020F0502020204030204" pitchFamily="34" charset="0"/>
                <a:cs typeface="Times New Roman" panose="02020603050405020304" pitchFamily="18" charset="0"/>
                <a:hlinkClick r:id="rId3"/>
              </a:rPr>
              <a:t>https://millionminutes.org/future</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Seasonal –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eg</a:t>
            </a:r>
            <a:r>
              <a:rPr lang="en-GB" sz="2200" dirty="0">
                <a:effectLst/>
                <a:latin typeface="Calibri" panose="020F0502020204030204" pitchFamily="34" charset="0"/>
                <a:ea typeface="Calibri" panose="020F0502020204030204" pitchFamily="34" charset="0"/>
                <a:cs typeface="Times New Roman" panose="02020603050405020304" pitchFamily="18" charset="0"/>
              </a:rPr>
              <a:t> decorate the church </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Intellectual engagement – older ones.  Word on fire? </a:t>
            </a:r>
            <a:r>
              <a:rPr lang="en-GB" sz="2200" u="sng" dirty="0">
                <a:effectLst/>
                <a:latin typeface="Calibri" panose="020F0502020204030204" pitchFamily="34" charset="0"/>
                <a:ea typeface="Calibri" panose="020F0502020204030204" pitchFamily="34" charset="0"/>
                <a:cs typeface="Times New Roman" panose="02020603050405020304" pitchFamily="18" charset="0"/>
                <a:hlinkClick r:id="rId4"/>
              </a:rPr>
              <a:t>https://www.wordonfire.org/videos/</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For planning – MM Courtyard process </a:t>
            </a:r>
            <a:r>
              <a:rPr lang="en-GB" sz="2200" u="sng" dirty="0">
                <a:effectLst/>
                <a:latin typeface="Calibri" panose="020F0502020204030204" pitchFamily="34" charset="0"/>
                <a:ea typeface="Calibri" panose="020F0502020204030204" pitchFamily="34" charset="0"/>
                <a:cs typeface="Times New Roman" panose="02020603050405020304" pitchFamily="18" charset="0"/>
                <a:hlinkClick r:id="rId5"/>
              </a:rPr>
              <a:t>https://millionminutes.org/courtyard-resources-1</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200" dirty="0">
                <a:effectLst/>
                <a:latin typeface="Calibri" panose="020F0502020204030204" pitchFamily="34" charset="0"/>
                <a:ea typeface="Calibri" panose="020F0502020204030204" pitchFamily="34" charset="0"/>
                <a:cs typeface="Times New Roman" panose="02020603050405020304" pitchFamily="18" charset="0"/>
              </a:rPr>
              <a:t>Be prepared to answer questions!</a:t>
            </a:r>
          </a:p>
          <a:p>
            <a:endParaRPr lang="en-US" sz="2200" dirty="0"/>
          </a:p>
        </p:txBody>
      </p:sp>
    </p:spTree>
    <p:extLst>
      <p:ext uri="{BB962C8B-B14F-4D97-AF65-F5344CB8AC3E}">
        <p14:creationId xmlns:p14="http://schemas.microsoft.com/office/powerpoint/2010/main" val="1074781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3FB3-6C35-566C-FA11-7AA0AD7D20B2}"/>
              </a:ext>
            </a:extLst>
          </p:cNvPr>
          <p:cNvSpPr>
            <a:spLocks noGrp="1"/>
          </p:cNvSpPr>
          <p:nvPr>
            <p:ph type="title"/>
          </p:nvPr>
        </p:nvSpPr>
        <p:spPr>
          <a:xfrm>
            <a:off x="4965430" y="629266"/>
            <a:ext cx="6586491" cy="1676603"/>
          </a:xfrm>
        </p:spPr>
        <p:txBody>
          <a:bodyPr>
            <a:normAutofit/>
          </a:bodyPr>
          <a:lstStyle/>
          <a:p>
            <a:r>
              <a:rPr lang="en-GB" sz="5400">
                <a:latin typeface="Calibri" panose="020F0502020204030204" pitchFamily="34" charset="0"/>
                <a:ea typeface="Calibri" panose="020F0502020204030204" pitchFamily="34" charset="0"/>
                <a:cs typeface="Times New Roman" panose="02020603050405020304" pitchFamily="18" charset="0"/>
              </a:rPr>
              <a:t>Parishes as places of community </a:t>
            </a:r>
            <a:endParaRPr lang="en-US" sz="5400"/>
          </a:p>
        </p:txBody>
      </p:sp>
      <p:sp>
        <p:nvSpPr>
          <p:cNvPr id="3" name="Content Placeholder 2">
            <a:extLst>
              <a:ext uri="{FF2B5EF4-FFF2-40B4-BE49-F238E27FC236}">
                <a16:creationId xmlns:a16="http://schemas.microsoft.com/office/drawing/2014/main" id="{6D58D4CB-5C3C-5A75-8834-FCE83ED614D5}"/>
              </a:ext>
            </a:extLst>
          </p:cNvPr>
          <p:cNvSpPr>
            <a:spLocks noGrp="1"/>
          </p:cNvSpPr>
          <p:nvPr>
            <p:ph idx="1"/>
          </p:nvPr>
        </p:nvSpPr>
        <p:spPr>
          <a:xfrm>
            <a:off x="4965431" y="2438400"/>
            <a:ext cx="6586489" cy="3785419"/>
          </a:xfrm>
        </p:spPr>
        <p:txBody>
          <a:bodyPr>
            <a:normAutofit/>
          </a:bodyPr>
          <a:lstStyle/>
          <a:p>
            <a:r>
              <a:rPr lang="en-GB" sz="2200">
                <a:latin typeface="Calibri" panose="020F0502020204030204" pitchFamily="34" charset="0"/>
                <a:ea typeface="Calibri" panose="020F0502020204030204" pitchFamily="34" charset="0"/>
                <a:cs typeface="Times New Roman" panose="02020603050405020304" pitchFamily="18" charset="0"/>
              </a:rPr>
              <a:t>H</a:t>
            </a:r>
            <a:r>
              <a:rPr lang="en-GB" sz="2200">
                <a:effectLst/>
                <a:latin typeface="Calibri" panose="020F0502020204030204" pitchFamily="34" charset="0"/>
                <a:ea typeface="Calibri" panose="020F0502020204030204" pitchFamily="34" charset="0"/>
                <a:cs typeface="Times New Roman" panose="02020603050405020304" pitchFamily="18" charset="0"/>
              </a:rPr>
              <a:t>ow hospitable are we?  What is our attitude to young people?</a:t>
            </a:r>
          </a:p>
          <a:p>
            <a:r>
              <a:rPr lang="en-GB" sz="2200">
                <a:effectLst/>
                <a:latin typeface="Calibri" panose="020F0502020204030204" pitchFamily="34" charset="0"/>
                <a:ea typeface="Calibri" panose="020F0502020204030204" pitchFamily="34" charset="0"/>
                <a:cs typeface="Times New Roman" panose="02020603050405020304" pitchFamily="18" charset="0"/>
              </a:rPr>
              <a:t>Significant individuals – priests, adults</a:t>
            </a:r>
          </a:p>
          <a:p>
            <a:r>
              <a:rPr lang="en-GB" sz="2200">
                <a:effectLst/>
                <a:latin typeface="Calibri" panose="020F0502020204030204" pitchFamily="34" charset="0"/>
                <a:ea typeface="Calibri" panose="020F0502020204030204" pitchFamily="34" charset="0"/>
                <a:cs typeface="Times New Roman" panose="02020603050405020304" pitchFamily="18" charset="0"/>
              </a:rPr>
              <a:t>Accompaniment </a:t>
            </a:r>
          </a:p>
          <a:p>
            <a:r>
              <a:rPr lang="en-GB" sz="2200">
                <a:effectLst/>
                <a:latin typeface="Calibri" panose="020F0502020204030204" pitchFamily="34" charset="0"/>
                <a:ea typeface="Calibri" panose="020F0502020204030204" pitchFamily="34" charset="0"/>
                <a:cs typeface="Times New Roman" panose="02020603050405020304" pitchFamily="18" charset="0"/>
              </a:rPr>
              <a:t>We can all smile, ask after and treasure the young people in our midst</a:t>
            </a:r>
          </a:p>
          <a:p>
            <a:r>
              <a:rPr lang="en-GB" sz="2200">
                <a:effectLst/>
                <a:latin typeface="Calibri" panose="020F0502020204030204" pitchFamily="34" charset="0"/>
                <a:ea typeface="Calibri" panose="020F0502020204030204" pitchFamily="34" charset="0"/>
                <a:cs typeface="Times New Roman" panose="02020603050405020304" pitchFamily="18" charset="0"/>
              </a:rPr>
              <a:t>Young people and leadership opportunities – D of E!  children’s liturgy, MCing, leading youth group, music group, stations of the cross, Christmas/Advent Mass, sacristan, readers and Eucharistic Ministers </a:t>
            </a:r>
          </a:p>
          <a:p>
            <a:endParaRPr lang="en-US" sz="2200"/>
          </a:p>
        </p:txBody>
      </p:sp>
      <p:pic>
        <p:nvPicPr>
          <p:cNvPr id="5" name="Picture 4" descr="A picture containing person&#10;&#10;Description automatically generated">
            <a:extLst>
              <a:ext uri="{FF2B5EF4-FFF2-40B4-BE49-F238E27FC236}">
                <a16:creationId xmlns:a16="http://schemas.microsoft.com/office/drawing/2014/main" id="{F99462B4-A892-53E9-0309-F78612FA873F}"/>
              </a:ext>
            </a:extLst>
          </p:cNvPr>
          <p:cNvPicPr>
            <a:picLocks noChangeAspect="1"/>
          </p:cNvPicPr>
          <p:nvPr/>
        </p:nvPicPr>
        <p:blipFill rotWithShape="1">
          <a:blip r:embed="rId3"/>
          <a:srcRect t="5679" r="2" b="11105"/>
          <a:stretch/>
        </p:blipFill>
        <p:spPr>
          <a:xfrm>
            <a:off x="20" y="10"/>
            <a:ext cx="4635571" cy="6857990"/>
          </a:xfrm>
          <a:prstGeom prst="rect">
            <a:avLst/>
          </a:prstGeom>
          <a:effectLst/>
        </p:spPr>
      </p:pic>
    </p:spTree>
    <p:extLst>
      <p:ext uri="{BB962C8B-B14F-4D97-AF65-F5344CB8AC3E}">
        <p14:creationId xmlns:p14="http://schemas.microsoft.com/office/powerpoint/2010/main" val="404932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659A-26A4-6515-75BB-F948F0535858}"/>
              </a:ext>
            </a:extLst>
          </p:cNvPr>
          <p:cNvSpPr>
            <a:spLocks noGrp="1"/>
          </p:cNvSpPr>
          <p:nvPr>
            <p:ph type="title"/>
          </p:nvPr>
        </p:nvSpPr>
        <p:spPr>
          <a:xfrm>
            <a:off x="4965430" y="629266"/>
            <a:ext cx="6586491" cy="1676603"/>
          </a:xfrm>
        </p:spPr>
        <p:txBody>
          <a:bodyPr>
            <a:normAutofit/>
          </a:bodyPr>
          <a:lstStyle/>
          <a:p>
            <a:r>
              <a:rPr lang="en-US" sz="5400"/>
              <a:t>Active Involvement</a:t>
            </a:r>
          </a:p>
        </p:txBody>
      </p:sp>
      <p:sp>
        <p:nvSpPr>
          <p:cNvPr id="3" name="Content Placeholder 2">
            <a:extLst>
              <a:ext uri="{FF2B5EF4-FFF2-40B4-BE49-F238E27FC236}">
                <a16:creationId xmlns:a16="http://schemas.microsoft.com/office/drawing/2014/main" id="{DED46444-6330-8058-83B1-5EEFDE7AC88F}"/>
              </a:ext>
            </a:extLst>
          </p:cNvPr>
          <p:cNvSpPr>
            <a:spLocks noGrp="1"/>
          </p:cNvSpPr>
          <p:nvPr>
            <p:ph idx="1"/>
          </p:nvPr>
        </p:nvSpPr>
        <p:spPr>
          <a:xfrm>
            <a:off x="4965431" y="2438400"/>
            <a:ext cx="6586489" cy="3785419"/>
          </a:xfrm>
        </p:spPr>
        <p:txBody>
          <a:bodyPr>
            <a:normAutofit/>
          </a:bodyPr>
          <a:lstStyle/>
          <a:p>
            <a:r>
              <a:rPr lang="en-GB" sz="2400">
                <a:effectLst/>
                <a:latin typeface="Calibri" panose="020F0502020204030204" pitchFamily="34" charset="0"/>
                <a:ea typeface="Calibri" panose="020F0502020204030204" pitchFamily="34" charset="0"/>
                <a:cs typeface="Times New Roman" panose="02020603050405020304" pitchFamily="18" charset="0"/>
              </a:rPr>
              <a:t>Agency – back to David and Goliath</a:t>
            </a:r>
          </a:p>
          <a:p>
            <a:r>
              <a:rPr lang="en-GB" sz="2400">
                <a:effectLst/>
                <a:latin typeface="Calibri" panose="020F0502020204030204" pitchFamily="34" charset="0"/>
                <a:ea typeface="Calibri" panose="020F0502020204030204" pitchFamily="34" charset="0"/>
                <a:cs typeface="Times New Roman" panose="02020603050405020304" pitchFamily="18" charset="0"/>
              </a:rPr>
              <a:t>The young people in my study wanted to be Catholic and worked hard at it – this is good news!  </a:t>
            </a:r>
          </a:p>
          <a:p>
            <a:r>
              <a:rPr lang="en-GB" sz="2400">
                <a:effectLst/>
                <a:latin typeface="Calibri" panose="020F0502020204030204" pitchFamily="34" charset="0"/>
                <a:ea typeface="Calibri" panose="020F0502020204030204" pitchFamily="34" charset="0"/>
                <a:cs typeface="Times New Roman" panose="02020603050405020304" pitchFamily="18" charset="0"/>
              </a:rPr>
              <a:t>It’s good for young people to be Catholic – this is also good news!</a:t>
            </a:r>
          </a:p>
          <a:p>
            <a:endParaRPr lang="en-US" sz="2400"/>
          </a:p>
        </p:txBody>
      </p:sp>
      <p:pic>
        <p:nvPicPr>
          <p:cNvPr id="5" name="Picture 4" descr="A picture containing outdoor, sky, grass, water&#10;&#10;Description automatically generated">
            <a:extLst>
              <a:ext uri="{FF2B5EF4-FFF2-40B4-BE49-F238E27FC236}">
                <a16:creationId xmlns:a16="http://schemas.microsoft.com/office/drawing/2014/main" id="{2DFB234B-2F13-A66C-0DCE-10212DF9D44C}"/>
              </a:ext>
            </a:extLst>
          </p:cNvPr>
          <p:cNvPicPr>
            <a:picLocks noChangeAspect="1"/>
          </p:cNvPicPr>
          <p:nvPr/>
        </p:nvPicPr>
        <p:blipFill rotWithShape="1">
          <a:blip r:embed="rId3"/>
          <a:srcRect t="16782" r="2" b="2"/>
          <a:stretch/>
        </p:blipFill>
        <p:spPr>
          <a:xfrm>
            <a:off x="20" y="10"/>
            <a:ext cx="4635571" cy="6857990"/>
          </a:xfrm>
          <a:prstGeom prst="rect">
            <a:avLst/>
          </a:prstGeom>
          <a:effectLst/>
        </p:spPr>
      </p:pic>
    </p:spTree>
    <p:extLst>
      <p:ext uri="{BB962C8B-B14F-4D97-AF65-F5344CB8AC3E}">
        <p14:creationId xmlns:p14="http://schemas.microsoft.com/office/powerpoint/2010/main" val="3688226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9024F4-FBF4-CDA7-6F72-B08C1376730C}"/>
              </a:ext>
            </a:extLst>
          </p:cNvPr>
          <p:cNvSpPr>
            <a:spLocks noGrp="1"/>
          </p:cNvSpPr>
          <p:nvPr>
            <p:ph idx="1"/>
          </p:nvPr>
        </p:nvSpPr>
        <p:spPr>
          <a:xfrm>
            <a:off x="853614" y="1304399"/>
            <a:ext cx="6002110" cy="4808533"/>
          </a:xfrm>
        </p:spPr>
        <p:txBody>
          <a:bodyPr>
            <a:normAutofit/>
          </a:bodyPr>
          <a:lstStyle/>
          <a:p>
            <a:pPr marL="0" indent="0">
              <a:buNone/>
            </a:pP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299 Dear young people, my joyful hope is to see you keep running the race before you, outstripping all those who are slow or fearful…May the Holy Spirit urge you on as you run this race. The Church needs your momentum, your intuitions, your faith. We need them! And when you arrive where we have not yet reached, have the patience to wait for us”. </a:t>
            </a:r>
          </a:p>
          <a:p>
            <a:pPr marL="0" indent="0">
              <a:buNone/>
            </a:pP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Christus Vivat</a:t>
            </a:r>
            <a:endParaRPr lang="en-US" sz="2400" dirty="0"/>
          </a:p>
        </p:txBody>
      </p:sp>
      <p:pic>
        <p:nvPicPr>
          <p:cNvPr id="4" name="Picture 3" descr="A picture containing indoor&#10;&#10;Description automatically generated">
            <a:extLst>
              <a:ext uri="{FF2B5EF4-FFF2-40B4-BE49-F238E27FC236}">
                <a16:creationId xmlns:a16="http://schemas.microsoft.com/office/drawing/2014/main" id="{EDEEE239-AF28-1648-0293-E9C6613C78C1}"/>
              </a:ext>
            </a:extLst>
          </p:cNvPr>
          <p:cNvPicPr>
            <a:picLocks noChangeAspect="1"/>
          </p:cNvPicPr>
          <p:nvPr/>
        </p:nvPicPr>
        <p:blipFill rotWithShape="1">
          <a:blip r:embed="rId3"/>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552033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8C09-3E6C-39FF-BB96-EF07C55F13E7}"/>
              </a:ext>
            </a:extLst>
          </p:cNvPr>
          <p:cNvSpPr>
            <a:spLocks noGrp="1"/>
          </p:cNvSpPr>
          <p:nvPr>
            <p:ph type="title"/>
          </p:nvPr>
        </p:nvSpPr>
        <p:spPr>
          <a:xfrm>
            <a:off x="4965430" y="629268"/>
            <a:ext cx="6586491" cy="1286160"/>
          </a:xfrm>
        </p:spPr>
        <p:txBody>
          <a:bodyPr anchor="b">
            <a:normAutofit/>
          </a:bodyPr>
          <a:lstStyle/>
          <a:p>
            <a:r>
              <a:rPr lang="en-US" sz="4100"/>
              <a:t>Four stereotypes of young Catholics </a:t>
            </a:r>
          </a:p>
        </p:txBody>
      </p:sp>
      <p:sp>
        <p:nvSpPr>
          <p:cNvPr id="3" name="Content Placeholder 2">
            <a:extLst>
              <a:ext uri="{FF2B5EF4-FFF2-40B4-BE49-F238E27FC236}">
                <a16:creationId xmlns:a16="http://schemas.microsoft.com/office/drawing/2014/main" id="{ABD35B59-7578-E959-AA15-BA00F104BD6F}"/>
              </a:ext>
            </a:extLst>
          </p:cNvPr>
          <p:cNvSpPr>
            <a:spLocks noGrp="1"/>
          </p:cNvSpPr>
          <p:nvPr>
            <p:ph idx="1"/>
          </p:nvPr>
        </p:nvSpPr>
        <p:spPr>
          <a:xfrm>
            <a:off x="4965431" y="2438400"/>
            <a:ext cx="6586489" cy="3785419"/>
          </a:xfrm>
        </p:spPr>
        <p:txBody>
          <a:bodyPr>
            <a:normAutofit/>
          </a:bodyPr>
          <a:lstStyle/>
          <a:p>
            <a:r>
              <a:rPr lang="en-GB" sz="2000">
                <a:effectLst/>
                <a:latin typeface="Calibri" panose="020F0502020204030204" pitchFamily="34" charset="0"/>
                <a:ea typeface="Calibri" panose="020F0502020204030204" pitchFamily="34" charset="0"/>
                <a:cs typeface="Times New Roman" panose="02020603050405020304" pitchFamily="18" charset="0"/>
              </a:rPr>
              <a:t>1. Not proper Catholics – lacking or absent</a:t>
            </a:r>
          </a:p>
          <a:p>
            <a:r>
              <a:rPr lang="en-GB" sz="2000">
                <a:effectLst/>
                <a:latin typeface="Calibri" panose="020F0502020204030204" pitchFamily="34" charset="0"/>
                <a:ea typeface="Calibri" panose="020F0502020204030204" pitchFamily="34" charset="0"/>
                <a:cs typeface="Times New Roman" panose="02020603050405020304" pitchFamily="18" charset="0"/>
              </a:rPr>
              <a:t>2. Anomalous – what young person would want to be a Catholic?</a:t>
            </a:r>
          </a:p>
          <a:p>
            <a:r>
              <a:rPr lang="en-GB" sz="2000">
                <a:effectLst/>
                <a:latin typeface="Calibri" panose="020F0502020204030204" pitchFamily="34" charset="0"/>
                <a:ea typeface="Calibri" panose="020F0502020204030204" pitchFamily="34" charset="0"/>
                <a:cs typeface="Times New Roman" panose="02020603050405020304" pitchFamily="18" charset="0"/>
              </a:rPr>
              <a:t>3. Changing the Church – battling the institution </a:t>
            </a:r>
          </a:p>
          <a:p>
            <a:r>
              <a:rPr lang="en-GB" sz="2000">
                <a:effectLst/>
                <a:latin typeface="Calibri" panose="020F0502020204030204" pitchFamily="34" charset="0"/>
                <a:ea typeface="Calibri" panose="020F0502020204030204" pitchFamily="34" charset="0"/>
                <a:cs typeface="Times New Roman" panose="02020603050405020304" pitchFamily="18" charset="0"/>
              </a:rPr>
              <a:t>4. The future of the Church</a:t>
            </a:r>
          </a:p>
          <a:p>
            <a:pPr marL="0" indent="0">
              <a:buNone/>
            </a:pPr>
            <a:endParaRPr lang="en-US" sz="2000"/>
          </a:p>
        </p:txBody>
      </p:sp>
      <p:pic>
        <p:nvPicPr>
          <p:cNvPr id="5" name="Picture 4" descr="A large bonfire at night&#10;&#10;Description automatically generated with medium confidence">
            <a:extLst>
              <a:ext uri="{FF2B5EF4-FFF2-40B4-BE49-F238E27FC236}">
                <a16:creationId xmlns:a16="http://schemas.microsoft.com/office/drawing/2014/main" id="{8150D45D-499A-A5C9-75AA-954350F82B4B}"/>
              </a:ext>
            </a:extLst>
          </p:cNvPr>
          <p:cNvPicPr>
            <a:picLocks noChangeAspect="1"/>
          </p:cNvPicPr>
          <p:nvPr/>
        </p:nvPicPr>
        <p:blipFill rotWithShape="1">
          <a:blip r:embed="rId3"/>
          <a:srcRect l="32716" r="2267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F4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65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04E0-7AF7-191B-B1A1-0FCD65231E2F}"/>
              </a:ext>
            </a:extLst>
          </p:cNvPr>
          <p:cNvSpPr>
            <a:spLocks noGrp="1"/>
          </p:cNvSpPr>
          <p:nvPr>
            <p:ph type="title"/>
          </p:nvPr>
        </p:nvSpPr>
        <p:spPr/>
        <p:txBody>
          <a:bodyPr/>
          <a:lstStyle/>
          <a:p>
            <a:r>
              <a:rPr lang="en-US" dirty="0"/>
              <a:t>Church teaching developing </a:t>
            </a:r>
          </a:p>
        </p:txBody>
      </p:sp>
      <p:sp>
        <p:nvSpPr>
          <p:cNvPr id="3" name="Content Placeholder 2">
            <a:extLst>
              <a:ext uri="{FF2B5EF4-FFF2-40B4-BE49-F238E27FC236}">
                <a16:creationId xmlns:a16="http://schemas.microsoft.com/office/drawing/2014/main" id="{3FF25CAF-2860-D70A-A355-B6B17CFC8D71}"/>
              </a:ext>
            </a:extLst>
          </p:cNvPr>
          <p:cNvSpPr>
            <a:spLocks noGrp="1"/>
          </p:cNvSpPr>
          <p:nvPr>
            <p:ph idx="1"/>
          </p:nvPr>
        </p:nvSpPr>
        <p:spPr/>
        <p:txBody>
          <a:bodyPr>
            <a:normAutofit fontScale="92500" lnSpcReduction="10000"/>
          </a:bodyPr>
          <a:lstStyle/>
          <a:p>
            <a:pPr marL="0" indent="0">
              <a:lnSpc>
                <a:spcPct val="110000"/>
              </a:lnSpc>
              <a:buNone/>
            </a:pP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12. Young persons exert very important influence in modern society. There has been a radical change in the circumstances of their lives, their mental attitudes, and their relationships with their own families. Frequently they move too quickly into a new social and economic status. While their social and even their political importance is growing from day to day, they seem to be unable to cope adequately with their new responsibilities.</a:t>
            </a:r>
          </a:p>
          <a:p>
            <a:pPr marL="0" indent="0">
              <a:lnSpc>
                <a:spcPct val="110000"/>
              </a:lnSpc>
              <a:buNone/>
            </a:pP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 </a:t>
            </a:r>
          </a:p>
          <a:p>
            <a:pPr marL="0" indent="0">
              <a:lnSpc>
                <a:spcPct val="110000"/>
              </a:lnSpc>
              <a:buNone/>
            </a:pP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…They should become the first to carry on the apostolate directly to other young persons, concentrating their apostolic efforts within their own circle, according to the needs of the social environment in which they live.</a:t>
            </a:r>
          </a:p>
          <a:p>
            <a:pPr marL="0" indent="0" algn="r">
              <a:lnSpc>
                <a:spcPct val="110000"/>
              </a:lnSpc>
              <a:buNone/>
            </a:pPr>
            <a:r>
              <a:rPr lang="en-GB" sz="2400" dirty="0" err="1">
                <a:effectLst/>
                <a:latin typeface="American Typewriter" panose="02090604020004020304" pitchFamily="18" charset="77"/>
                <a:ea typeface="Calibri" panose="020F0502020204030204" pitchFamily="34" charset="0"/>
                <a:cs typeface="Times New Roman" panose="02020603050405020304" pitchFamily="18" charset="0"/>
              </a:rPr>
              <a:t>Apostolicam</a:t>
            </a: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en-GB" sz="2400" dirty="0" err="1">
                <a:effectLst/>
                <a:latin typeface="American Typewriter" panose="02090604020004020304" pitchFamily="18" charset="77"/>
                <a:ea typeface="Calibri" panose="020F0502020204030204" pitchFamily="34" charset="0"/>
                <a:cs typeface="Times New Roman" panose="02020603050405020304" pitchFamily="18" charset="0"/>
              </a:rPr>
              <a:t>Actuositatem</a:t>
            </a: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 (1965) </a:t>
            </a:r>
          </a:p>
          <a:p>
            <a:pPr marL="0" indent="0">
              <a:buNone/>
            </a:pPr>
            <a:endParaRPr lang="en-US" dirty="0"/>
          </a:p>
        </p:txBody>
      </p:sp>
    </p:spTree>
    <p:extLst>
      <p:ext uri="{BB962C8B-B14F-4D97-AF65-F5344CB8AC3E}">
        <p14:creationId xmlns:p14="http://schemas.microsoft.com/office/powerpoint/2010/main" val="225424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024F4-FBF4-CDA7-6F72-B08C1376730C}"/>
              </a:ext>
            </a:extLst>
          </p:cNvPr>
          <p:cNvSpPr>
            <a:spLocks noGrp="1"/>
          </p:cNvSpPr>
          <p:nvPr>
            <p:ph idx="1"/>
          </p:nvPr>
        </p:nvSpPr>
        <p:spPr>
          <a:xfrm>
            <a:off x="838200" y="2111230"/>
            <a:ext cx="10515600" cy="2635539"/>
          </a:xfrm>
        </p:spPr>
        <p:txBody>
          <a:bodyPr/>
          <a:lstStyle/>
          <a:p>
            <a:pPr marL="0" indent="0">
              <a:buNone/>
            </a:pPr>
            <a:r>
              <a:rPr lang="en-GB"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299 Dear young people, my joyful hope is to see you keep running the race before you, outstripping all those who are slow or fearful…May the Holy Spirit urge you on as you run this race. The Church needs your momentum, your intuitions, your faith. We need them! And when you arrive where we have not yet reached, have the patience to wait for us”. </a:t>
            </a:r>
          </a:p>
          <a:p>
            <a:pPr marL="0" indent="0" algn="r">
              <a:buNone/>
            </a:pPr>
            <a:r>
              <a:rPr lang="en-GB"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Christus Vivat (2019)</a:t>
            </a:r>
            <a:r>
              <a:rPr lang="en-GB" sz="2400" dirty="0">
                <a:effectLst/>
                <a:latin typeface="American Typewriter" panose="02090604020004020304" pitchFamily="18" charset="77"/>
                <a:ea typeface="Calibri" panose="020F0502020204030204" pitchFamily="34"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83893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48604-30C8-8B81-FDDC-0624B643C38C}"/>
              </a:ext>
            </a:extLst>
          </p:cNvPr>
          <p:cNvSpPr>
            <a:spLocks noGrp="1"/>
          </p:cNvSpPr>
          <p:nvPr>
            <p:ph type="title"/>
          </p:nvPr>
        </p:nvSpPr>
        <p:spPr>
          <a:xfrm>
            <a:off x="836679" y="723898"/>
            <a:ext cx="6002110" cy="1495425"/>
          </a:xfrm>
        </p:spPr>
        <p:txBody>
          <a:bodyPr>
            <a:normAutofit/>
          </a:bodyPr>
          <a:lstStyle/>
          <a:p>
            <a:r>
              <a:rPr lang="en-US" sz="4000" dirty="0"/>
              <a:t>Research Method - adapted</a:t>
            </a:r>
          </a:p>
        </p:txBody>
      </p:sp>
      <p:sp>
        <p:nvSpPr>
          <p:cNvPr id="8" name="Content Placeholder 7">
            <a:extLst>
              <a:ext uri="{FF2B5EF4-FFF2-40B4-BE49-F238E27FC236}">
                <a16:creationId xmlns:a16="http://schemas.microsoft.com/office/drawing/2014/main" id="{972797B7-78BD-A50B-EAE0-C05E923CCFE6}"/>
              </a:ext>
            </a:extLst>
          </p:cNvPr>
          <p:cNvSpPr>
            <a:spLocks noGrp="1"/>
          </p:cNvSpPr>
          <p:nvPr>
            <p:ph idx="1"/>
          </p:nvPr>
        </p:nvSpPr>
        <p:spPr>
          <a:xfrm>
            <a:off x="836680" y="2405067"/>
            <a:ext cx="6002110" cy="3729034"/>
          </a:xfrm>
        </p:spPr>
        <p:txBody>
          <a:bodyPr>
            <a:normAutofit/>
          </a:bodyPr>
          <a:lstStyle/>
          <a:p>
            <a:r>
              <a:rPr lang="en-US" sz="2000" dirty="0"/>
              <a:t>Ask the question of a group: what do you think of when you hear the word Catholic?</a:t>
            </a:r>
          </a:p>
          <a:p>
            <a:r>
              <a:rPr lang="en-US" sz="2000" dirty="0"/>
              <a:t>Follow up questions: where does being Catholic come from for you?  Does being Catholic make a difference in your life?  Do you think you’ll stay Catholic into the future?</a:t>
            </a:r>
          </a:p>
          <a:p>
            <a:r>
              <a:rPr lang="en-US" sz="2000" dirty="0"/>
              <a:t>Ask the group to take photos on the theme: “This is Catholic”</a:t>
            </a:r>
          </a:p>
          <a:p>
            <a:r>
              <a:rPr lang="en-US" sz="2000" dirty="0"/>
              <a:t>Group can share the photos and talk about why they took them</a:t>
            </a:r>
          </a:p>
          <a:p>
            <a:r>
              <a:rPr lang="en-US" sz="2000" dirty="0"/>
              <a:t>Exhibit in the parish/school</a:t>
            </a:r>
          </a:p>
          <a:p>
            <a:endParaRPr lang="en-US" sz="2000" dirty="0"/>
          </a:p>
        </p:txBody>
      </p:sp>
      <p:pic>
        <p:nvPicPr>
          <p:cNvPr id="4" name="Content Placeholder 5">
            <a:extLst>
              <a:ext uri="{FF2B5EF4-FFF2-40B4-BE49-F238E27FC236}">
                <a16:creationId xmlns:a16="http://schemas.microsoft.com/office/drawing/2014/main" id="{58D93F61-3D85-6959-40C6-7389D70A2556}"/>
              </a:ext>
            </a:extLst>
          </p:cNvPr>
          <p:cNvPicPr>
            <a:picLocks noChangeAspect="1"/>
          </p:cNvPicPr>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58059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4E5534-24EE-D45D-B539-1E974C4278E4}"/>
              </a:ext>
            </a:extLst>
          </p:cNvPr>
          <p:cNvSpPr>
            <a:spLocks noGrp="1"/>
          </p:cNvSpPr>
          <p:nvPr>
            <p:ph type="title"/>
          </p:nvPr>
        </p:nvSpPr>
        <p:spPr>
          <a:xfrm>
            <a:off x="838200" y="365125"/>
            <a:ext cx="10515600" cy="1325563"/>
          </a:xfrm>
        </p:spPr>
        <p:txBody>
          <a:bodyPr>
            <a:normAutofit/>
          </a:bodyPr>
          <a:lstStyle/>
          <a:p>
            <a:r>
              <a:rPr lang="en-US" dirty="0"/>
              <a:t>Obstacles to overcome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1BC65AE-B397-6F8D-100B-D9071BBE760D}"/>
              </a:ext>
            </a:extLst>
          </p:cNvPr>
          <p:cNvSpPr>
            <a:spLocks noGrp="1"/>
          </p:cNvSpPr>
          <p:nvPr>
            <p:ph idx="1"/>
          </p:nvPr>
        </p:nvSpPr>
        <p:spPr>
          <a:xfrm>
            <a:off x="838200" y="1825625"/>
            <a:ext cx="10515600" cy="4351338"/>
          </a:xfrm>
        </p:spPr>
        <p:txBody>
          <a:bodyPr>
            <a:normAutofit/>
          </a:bodyPr>
          <a:lstStyle/>
          <a:p>
            <a:pPr marL="0" indent="0">
              <a:buNone/>
            </a:pPr>
            <a:r>
              <a:rPr lang="en-GB" sz="2600" dirty="0">
                <a:effectLst/>
                <a:latin typeface="Calibri" panose="020F0502020204030204" pitchFamily="34" charset="0"/>
                <a:ea typeface="Calibri" panose="020F0502020204030204" pitchFamily="34" charset="0"/>
                <a:cs typeface="Times New Roman" panose="02020603050405020304" pitchFamily="18" charset="0"/>
              </a:rPr>
              <a:t>Emma: there were some girls at the back of the classroom who found it really funny and who were like joking about it, and one of them was like, I’m a Christian, I go to church every week, I do this, I do that, but like she wasn’t, she was like mocking it all, and I was sitting at the front of the classroom listening to it and everyone was laughing because they thought it was hilarious and I was just a bit like, like, I didn’t know what to think about it. It’s just awkward.</a:t>
            </a:r>
            <a:r>
              <a:rPr lang="en-GB" sz="2600" baseline="30000" dirty="0">
                <a:effectLst/>
                <a:latin typeface="Segoe UI Symbol" panose="020B0502040204020203" pitchFamily="34" charset="0"/>
                <a:ea typeface="Calibri" panose="020F0502020204030204" pitchFamily="34" charset="0"/>
                <a:cs typeface="Segoe UI Symbol" panose="020B0502040204020203" pitchFamily="34" charset="0"/>
              </a:rPr>
              <a:t>⁠</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dirty="0">
                <a:effectLst/>
                <a:latin typeface="Calibri" panose="020F0502020204030204" pitchFamily="34" charset="0"/>
                <a:ea typeface="Calibri" panose="020F0502020204030204" pitchFamily="34" charset="0"/>
                <a:cs typeface="Times New Roman" panose="02020603050405020304" pitchFamily="18" charset="0"/>
              </a:rPr>
              <a:t>Pete: They used to do like a sort of prayer thing in the chapel at school. And people go, but they wouldn’t be all like, big practising Catholics. Just sort of went, and they would just sort of laugh. So I just stopped going. Didn’t feel like a safe place. Felt threatened so…</a:t>
            </a:r>
            <a:r>
              <a:rPr lang="en-GB" sz="2600" baseline="30000" dirty="0">
                <a:effectLst/>
                <a:latin typeface="Segoe UI Symbol" panose="020B0502040204020203" pitchFamily="34" charset="0"/>
                <a:ea typeface="Calibri" panose="020F0502020204030204" pitchFamily="34" charset="0"/>
                <a:cs typeface="Segoe UI Symbol" panose="020B0502040204020203" pitchFamily="34" charset="0"/>
              </a:rPr>
              <a:t>⁠</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600" dirty="0"/>
          </a:p>
        </p:txBody>
      </p:sp>
    </p:spTree>
    <p:extLst>
      <p:ext uri="{BB962C8B-B14F-4D97-AF65-F5344CB8AC3E}">
        <p14:creationId xmlns:p14="http://schemas.microsoft.com/office/powerpoint/2010/main" val="336782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62990E-38ED-F6E0-3E32-C86B037565B7}"/>
              </a:ext>
            </a:extLst>
          </p:cNvPr>
          <p:cNvSpPr>
            <a:spLocks noGrp="1"/>
          </p:cNvSpPr>
          <p:nvPr>
            <p:ph type="title"/>
          </p:nvPr>
        </p:nvSpPr>
        <p:spPr>
          <a:xfrm>
            <a:off x="838200" y="365125"/>
            <a:ext cx="10515600" cy="1325563"/>
          </a:xfrm>
        </p:spPr>
        <p:txBody>
          <a:bodyPr>
            <a:normAutofit/>
          </a:bodyPr>
          <a:lstStyle/>
          <a:p>
            <a:r>
              <a:rPr lang="en-US" dirty="0"/>
              <a:t>Family identity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F9357B6-B503-19FC-6487-7621EA192B95}"/>
              </a:ext>
            </a:extLst>
          </p:cNvPr>
          <p:cNvSpPr>
            <a:spLocks noGrp="1"/>
          </p:cNvSpPr>
          <p:nvPr>
            <p:ph idx="1"/>
          </p:nvPr>
        </p:nvSpPr>
        <p:spPr>
          <a:xfrm>
            <a:off x="838200" y="1440873"/>
            <a:ext cx="10515600" cy="4736090"/>
          </a:xfrm>
        </p:spPr>
        <p:txBody>
          <a:bodyPr>
            <a:normAutofit/>
          </a:bodyPr>
          <a:lstStyle/>
          <a:p>
            <a:pPr marL="0" indent="0">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Lena: From being brought up Catholic because my parents like instilled it upon me, because I’ve always gone to church, even when I was little, so it’s just like carried on until now. If I didn’t have that guidance, from say parents and family, then I probably wouldn’t be Catholic, because it wouldn’t have occurred to me.</a:t>
            </a:r>
            <a:r>
              <a:rPr lang="en-GB" sz="2000" baseline="30000" dirty="0">
                <a:effectLst/>
                <a:latin typeface="Segoe UI Symbol" panose="020B0502040204020203" pitchFamily="34" charset="0"/>
                <a:ea typeface="Calibri" panose="020F0502020204030204" pitchFamily="34" charset="0"/>
                <a:cs typeface="Segoe UI Symbol" panose="020B0502040204020203" pitchFamily="34" charset="0"/>
              </a:rPr>
              <a:t>⁠</a:t>
            </a:r>
          </a:p>
          <a:p>
            <a:pPr marL="0" indent="0">
              <a:buNone/>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Marzena: And another thing is that my parents, even though I say that they pressured me into it, I’m actually glad they actually showed me the ways, although some of their methods aren’t, I’m not too keen on! &lt;laughs&gt; I mean, they did their best and it’s because they’re holding up the promise you do when you have your child baptised, when you want to keep them growing up in church, so I understand everything is from good will and yeah</a:t>
            </a:r>
            <a:r>
              <a:rPr lang="en-GB" sz="2000" baseline="30000" dirty="0">
                <a:effectLst/>
                <a:latin typeface="Segoe UI Symbol" panose="020B0502040204020203" pitchFamily="34" charset="0"/>
                <a:ea typeface="Calibri" panose="020F0502020204030204" pitchFamily="34" charset="0"/>
                <a:cs typeface="Segoe UI Symbol" panose="020B0502040204020203" pitchFamily="34" charset="0"/>
              </a:rPr>
              <a:t>⁠</a:t>
            </a:r>
          </a:p>
          <a:p>
            <a:pPr marL="0" indent="0">
              <a:buNone/>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Immie: I think </a:t>
            </a:r>
            <a:r>
              <a:rPr lang="en-GB" sz="2000" dirty="0">
                <a:latin typeface="Calibri" panose="020F0502020204030204" pitchFamily="34" charset="0"/>
                <a:ea typeface="Calibri" panose="020F0502020204030204" pitchFamily="34" charset="0"/>
                <a:cs typeface="Times New Roman" panose="02020603050405020304" pitchFamily="18" charset="0"/>
              </a:rPr>
              <a:t>[being Catholic]</a:t>
            </a:r>
            <a:r>
              <a:rPr lang="en-GB" sz="2000" dirty="0">
                <a:effectLst/>
                <a:latin typeface="Calibri" panose="020F0502020204030204" pitchFamily="34" charset="0"/>
                <a:ea typeface="Calibri" panose="020F0502020204030204" pitchFamily="34" charset="0"/>
                <a:cs typeface="Times New Roman" panose="02020603050405020304" pitchFamily="18" charset="0"/>
              </a:rPr>
              <a:t> does contribute to make me who I am, because I don’t know what it would be like without it, because I’ve grown up with my dad being quite religious. It’s sort of, I’ve picked it up as well. I don’t know what I’d be like without it, so… I think it does contribute to my life a lot.</a:t>
            </a:r>
            <a:r>
              <a:rPr lang="en-GB" sz="2000" baseline="30000" dirty="0">
                <a:effectLst/>
                <a:latin typeface="Segoe UI Symbol" panose="020B0502040204020203" pitchFamily="34" charset="0"/>
                <a:ea typeface="Calibri" panose="020F0502020204030204" pitchFamily="34" charset="0"/>
                <a:cs typeface="Segoe UI Symbol" panose="020B0502040204020203" pitchFamily="34"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2218139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4D13330-9B0C-FECB-044A-EE30D8DCD77D}"/>
              </a:ext>
            </a:extLst>
          </p:cNvPr>
          <p:cNvSpPr>
            <a:spLocks noGrp="1"/>
          </p:cNvSpPr>
          <p:nvPr>
            <p:ph type="title"/>
          </p:nvPr>
        </p:nvSpPr>
        <p:spPr>
          <a:xfrm>
            <a:off x="838200" y="365125"/>
            <a:ext cx="10515600" cy="1325563"/>
          </a:xfrm>
        </p:spPr>
        <p:txBody>
          <a:bodyPr>
            <a:normAutofit/>
          </a:bodyPr>
          <a:lstStyle/>
          <a:p>
            <a:r>
              <a:rPr lang="en-US" dirty="0"/>
              <a:t>Catholic Teaching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35EF4E-BC33-9E3D-3BB8-D4C554DF9CD4}"/>
              </a:ext>
            </a:extLst>
          </p:cNvPr>
          <p:cNvSpPr>
            <a:spLocks noGrp="1"/>
          </p:cNvSpPr>
          <p:nvPr>
            <p:ph idx="1"/>
          </p:nvPr>
        </p:nvSpPr>
        <p:spPr>
          <a:xfrm>
            <a:off x="838200" y="1825625"/>
            <a:ext cx="10515600" cy="4351338"/>
          </a:xfrm>
        </p:spPr>
        <p:txBody>
          <a:bodyPr>
            <a:normAutofit/>
          </a:bodyPr>
          <a:lstStyle/>
          <a:p>
            <a:pPr marL="0" indent="0">
              <a:buNone/>
            </a:pPr>
            <a:r>
              <a:rPr lang="en-US" dirty="0"/>
              <a:t>Marianna: There are just some things in the Bible that I don’t agree with, like, erm, attitudes towards, erm, females in the Bible,[…] and there’s like the modern issues of sexuality as well and… people’s like, identity, that I sometimes find unnecessary.</a:t>
            </a:r>
          </a:p>
          <a:p>
            <a:pPr marL="0" indent="0">
              <a:buNone/>
            </a:pPr>
            <a:r>
              <a:rPr lang="en-US" dirty="0"/>
              <a:t>I: Hmm. Does that make you, not want to be a Catholic or does it…?</a:t>
            </a:r>
          </a:p>
          <a:p>
            <a:pPr marL="0" indent="0">
              <a:buNone/>
            </a:pPr>
            <a:r>
              <a:rPr lang="en-US" dirty="0"/>
              <a:t>M: No, it just… Because some people will </a:t>
            </a:r>
            <a:r>
              <a:rPr lang="en-US" dirty="0" err="1"/>
              <a:t>categorise</a:t>
            </a:r>
            <a:r>
              <a:rPr lang="en-US" dirty="0"/>
              <a:t> all Catholics into believing the same thing, but people will interpret the Bible differently, I just have a different interpretation to other, more conservative people.⁠</a:t>
            </a:r>
          </a:p>
          <a:p>
            <a:endParaRPr lang="en-US" dirty="0"/>
          </a:p>
        </p:txBody>
      </p:sp>
    </p:spTree>
    <p:extLst>
      <p:ext uri="{BB962C8B-B14F-4D97-AF65-F5344CB8AC3E}">
        <p14:creationId xmlns:p14="http://schemas.microsoft.com/office/powerpoint/2010/main" val="91401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5F6B-AE53-0B3A-5E6D-6D87719670C6}"/>
              </a:ext>
            </a:extLst>
          </p:cNvPr>
          <p:cNvSpPr>
            <a:spLocks noGrp="1"/>
          </p:cNvSpPr>
          <p:nvPr>
            <p:ph type="title"/>
          </p:nvPr>
        </p:nvSpPr>
        <p:spPr>
          <a:xfrm>
            <a:off x="4965430" y="629268"/>
            <a:ext cx="6586491" cy="1286160"/>
          </a:xfrm>
        </p:spPr>
        <p:txBody>
          <a:bodyPr anchor="b">
            <a:normAutofit/>
          </a:bodyPr>
          <a:lstStyle/>
          <a:p>
            <a:r>
              <a:rPr lang="en-GB" sz="3700">
                <a:latin typeface="Calibri" panose="020F0502020204030204" pitchFamily="34" charset="0"/>
                <a:ea typeface="Calibri" panose="020F0502020204030204" pitchFamily="34" charset="0"/>
                <a:cs typeface="Times New Roman" panose="02020603050405020304" pitchFamily="18" charset="0"/>
              </a:rPr>
              <a:t>Personal relationship with God</a:t>
            </a:r>
            <a:br>
              <a:rPr lang="en-GB" sz="3700">
                <a:latin typeface="Calibri" panose="020F0502020204030204" pitchFamily="34" charset="0"/>
                <a:ea typeface="Calibri" panose="020F0502020204030204" pitchFamily="34" charset="0"/>
                <a:cs typeface="Times New Roman" panose="02020603050405020304" pitchFamily="18" charset="0"/>
              </a:rPr>
            </a:br>
            <a:endParaRPr lang="en-US" sz="3700"/>
          </a:p>
        </p:txBody>
      </p:sp>
      <p:sp>
        <p:nvSpPr>
          <p:cNvPr id="3" name="Content Placeholder 2">
            <a:extLst>
              <a:ext uri="{FF2B5EF4-FFF2-40B4-BE49-F238E27FC236}">
                <a16:creationId xmlns:a16="http://schemas.microsoft.com/office/drawing/2014/main" id="{A35565F8-51BD-7845-73AB-F54A4502218C}"/>
              </a:ext>
            </a:extLst>
          </p:cNvPr>
          <p:cNvSpPr>
            <a:spLocks noGrp="1"/>
          </p:cNvSpPr>
          <p:nvPr>
            <p:ph idx="1"/>
          </p:nvPr>
        </p:nvSpPr>
        <p:spPr>
          <a:xfrm>
            <a:off x="4965431" y="2438400"/>
            <a:ext cx="6586489" cy="3785419"/>
          </a:xfrm>
        </p:spPr>
        <p:txBody>
          <a:bodyPr>
            <a:normAutofit/>
          </a:bodyPr>
          <a:lstStyle/>
          <a:p>
            <a:pPr marL="0" indent="0">
              <a:buNone/>
            </a:pPr>
            <a:r>
              <a:rPr lang="en-GB" sz="2400" dirty="0">
                <a:effectLst/>
                <a:latin typeface="Calibri" panose="020F0502020204030204" pitchFamily="34" charset="0"/>
                <a:ea typeface="Calibri" panose="020F0502020204030204" pitchFamily="34" charset="0"/>
                <a:cs typeface="Calibri" panose="020F0502020204030204" pitchFamily="34" charset="0"/>
              </a:rPr>
              <a:t>Pete: To be Catholic…is to believe in God. Cos God is always there, he loves you, even if you don’t think he does, you’ve just got to have it in your mind. If you can tell that God doesn’t loves you, he does, but it’s your mindset rather than God’s, I think. It’s more of a personal thing.</a:t>
            </a:r>
            <a:r>
              <a:rPr lang="en-GB" sz="2400" kern="50" baseline="30000" dirty="0">
                <a:effectLst/>
                <a:latin typeface="Segoe UI Symbol" panose="020B0502040204020203" pitchFamily="34" charset="0"/>
                <a:ea typeface="Calibri" panose="020F0502020204030204" pitchFamily="34" charset="0"/>
                <a:cs typeface="Segoe UI Symbol" panose="020B0502040204020203" pitchFamily="34" charset="0"/>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pic>
        <p:nvPicPr>
          <p:cNvPr id="6" name="Picture 5" descr="A picture containing clouds, dark, cloudy, outdoor object&#10;&#10;Description automatically generated">
            <a:extLst>
              <a:ext uri="{FF2B5EF4-FFF2-40B4-BE49-F238E27FC236}">
                <a16:creationId xmlns:a16="http://schemas.microsoft.com/office/drawing/2014/main" id="{5D5482C6-F0D5-DD40-CC3F-919C834DA718}"/>
              </a:ext>
            </a:extLst>
          </p:cNvPr>
          <p:cNvPicPr>
            <a:picLocks noChangeAspect="1"/>
          </p:cNvPicPr>
          <p:nvPr/>
        </p:nvPicPr>
        <p:blipFill rotWithShape="1">
          <a:blip r:embed="rId2"/>
          <a:srcRect t="16782"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4B3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770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3492</TotalTime>
  <Words>1958</Words>
  <Application>Microsoft Macintosh PowerPoint</Application>
  <PresentationFormat>Widescreen</PresentationFormat>
  <Paragraphs>95</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American Typewriter</vt:lpstr>
      <vt:lpstr>Arial</vt:lpstr>
      <vt:lpstr>Calibri</vt:lpstr>
      <vt:lpstr>Calibri Light</vt:lpstr>
      <vt:lpstr>Segoe UI Symbol</vt:lpstr>
      <vt:lpstr>Office Theme</vt:lpstr>
      <vt:lpstr>Religious Identity of Catholic Teenagers</vt:lpstr>
      <vt:lpstr>Four stereotypes of young Catholics </vt:lpstr>
      <vt:lpstr>Church teaching developing </vt:lpstr>
      <vt:lpstr>PowerPoint Presentation</vt:lpstr>
      <vt:lpstr>Research Method - adapted</vt:lpstr>
      <vt:lpstr>Obstacles to overcome</vt:lpstr>
      <vt:lpstr>Family identity</vt:lpstr>
      <vt:lpstr>Catholic Teaching</vt:lpstr>
      <vt:lpstr>Personal relationship with God </vt:lpstr>
      <vt:lpstr>Significant but low-key identity: </vt:lpstr>
      <vt:lpstr>PowerPoint Presentation</vt:lpstr>
      <vt:lpstr>Significant gaps</vt:lpstr>
      <vt:lpstr>Spiritual apprenticeship/ Accompaniment </vt:lpstr>
      <vt:lpstr>Moments of Choice</vt:lpstr>
      <vt:lpstr>Peers– practising young Catholics need other practising young Catholics  </vt:lpstr>
      <vt:lpstr>Parish Engagement</vt:lpstr>
      <vt:lpstr>Parishes as places of community </vt:lpstr>
      <vt:lpstr>Active Involvement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Religious Identity of Catholic Teenagers</dc:title>
  <dc:creator>Martin Campbell</dc:creator>
  <cp:lastModifiedBy>Martin Campbell</cp:lastModifiedBy>
  <cp:revision>3</cp:revision>
  <dcterms:created xsi:type="dcterms:W3CDTF">2022-09-21T22:45:01Z</dcterms:created>
  <dcterms:modified xsi:type="dcterms:W3CDTF">2022-09-24T08:57:25Z</dcterms:modified>
</cp:coreProperties>
</file>